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60"/>
  </p:notesMasterIdLst>
  <p:handoutMasterIdLst>
    <p:handoutMasterId r:id="rId61"/>
  </p:handoutMasterIdLst>
  <p:sldIdLst>
    <p:sldId id="256" r:id="rId2"/>
    <p:sldId id="742" r:id="rId3"/>
    <p:sldId id="744" r:id="rId4"/>
    <p:sldId id="740" r:id="rId5"/>
    <p:sldId id="846" r:id="rId6"/>
    <p:sldId id="741" r:id="rId7"/>
    <p:sldId id="794" r:id="rId8"/>
    <p:sldId id="797" r:id="rId9"/>
    <p:sldId id="795" r:id="rId10"/>
    <p:sldId id="802" r:id="rId11"/>
    <p:sldId id="796" r:id="rId12"/>
    <p:sldId id="746" r:id="rId13"/>
    <p:sldId id="751" r:id="rId14"/>
    <p:sldId id="752" r:id="rId15"/>
    <p:sldId id="754" r:id="rId16"/>
    <p:sldId id="837" r:id="rId17"/>
    <p:sldId id="829" r:id="rId18"/>
    <p:sldId id="830" r:id="rId19"/>
    <p:sldId id="832" r:id="rId20"/>
    <p:sldId id="831" r:id="rId21"/>
    <p:sldId id="753" r:id="rId22"/>
    <p:sldId id="847" r:id="rId23"/>
    <p:sldId id="804" r:id="rId24"/>
    <p:sldId id="784" r:id="rId25"/>
    <p:sldId id="843" r:id="rId26"/>
    <p:sldId id="785" r:id="rId27"/>
    <p:sldId id="842" r:id="rId28"/>
    <p:sldId id="786" r:id="rId29"/>
    <p:sldId id="834" r:id="rId30"/>
    <p:sldId id="835" r:id="rId31"/>
    <p:sldId id="767" r:id="rId32"/>
    <p:sldId id="771" r:id="rId33"/>
    <p:sldId id="768" r:id="rId34"/>
    <p:sldId id="772" r:id="rId35"/>
    <p:sldId id="769" r:id="rId36"/>
    <p:sldId id="773" r:id="rId37"/>
    <p:sldId id="770" r:id="rId38"/>
    <p:sldId id="774" r:id="rId39"/>
    <p:sldId id="809" r:id="rId40"/>
    <p:sldId id="808" r:id="rId41"/>
    <p:sldId id="806" r:id="rId42"/>
    <p:sldId id="810" r:id="rId43"/>
    <p:sldId id="811" r:id="rId44"/>
    <p:sldId id="812" r:id="rId45"/>
    <p:sldId id="813" r:id="rId46"/>
    <p:sldId id="814" r:id="rId47"/>
    <p:sldId id="815" r:id="rId48"/>
    <p:sldId id="816" r:id="rId49"/>
    <p:sldId id="838" r:id="rId50"/>
    <p:sldId id="839" r:id="rId51"/>
    <p:sldId id="819" r:id="rId52"/>
    <p:sldId id="820" r:id="rId53"/>
    <p:sldId id="821" r:id="rId54"/>
    <p:sldId id="822" r:id="rId55"/>
    <p:sldId id="823" r:id="rId56"/>
    <p:sldId id="826" r:id="rId57"/>
    <p:sldId id="825" r:id="rId58"/>
    <p:sldId id="827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C1EC70A-8A72-034D-ACB4-BBE8187CC1C4}">
          <p14:sldIdLst>
            <p14:sldId id="256"/>
            <p14:sldId id="742"/>
            <p14:sldId id="744"/>
            <p14:sldId id="740"/>
            <p14:sldId id="846"/>
            <p14:sldId id="741"/>
            <p14:sldId id="794"/>
            <p14:sldId id="797"/>
            <p14:sldId id="795"/>
            <p14:sldId id="802"/>
            <p14:sldId id="796"/>
            <p14:sldId id="746"/>
            <p14:sldId id="751"/>
            <p14:sldId id="752"/>
            <p14:sldId id="754"/>
            <p14:sldId id="837"/>
            <p14:sldId id="829"/>
            <p14:sldId id="830"/>
            <p14:sldId id="832"/>
            <p14:sldId id="831"/>
            <p14:sldId id="753"/>
            <p14:sldId id="847"/>
            <p14:sldId id="804"/>
            <p14:sldId id="784"/>
            <p14:sldId id="843"/>
            <p14:sldId id="785"/>
            <p14:sldId id="842"/>
            <p14:sldId id="786"/>
            <p14:sldId id="834"/>
            <p14:sldId id="835"/>
            <p14:sldId id="767"/>
            <p14:sldId id="771"/>
            <p14:sldId id="768"/>
            <p14:sldId id="772"/>
            <p14:sldId id="769"/>
            <p14:sldId id="773"/>
            <p14:sldId id="770"/>
            <p14:sldId id="774"/>
            <p14:sldId id="809"/>
            <p14:sldId id="808"/>
            <p14:sldId id="806"/>
            <p14:sldId id="810"/>
            <p14:sldId id="811"/>
            <p14:sldId id="812"/>
            <p14:sldId id="813"/>
            <p14:sldId id="814"/>
            <p14:sldId id="815"/>
            <p14:sldId id="816"/>
            <p14:sldId id="838"/>
            <p14:sldId id="839"/>
            <p14:sldId id="819"/>
            <p14:sldId id="820"/>
            <p14:sldId id="821"/>
            <p14:sldId id="822"/>
            <p14:sldId id="823"/>
            <p14:sldId id="826"/>
            <p14:sldId id="825"/>
            <p14:sldId id="8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616A00"/>
    <a:srgbClr val="0C4E24"/>
    <a:srgbClr val="EA9B1C"/>
    <a:srgbClr val="224F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6"/>
    <p:restoredTop sz="90476"/>
  </p:normalViewPr>
  <p:slideViewPr>
    <p:cSldViewPr snapToGrid="0" snapToObjects="1">
      <p:cViewPr varScale="1">
        <p:scale>
          <a:sx n="115" d="100"/>
          <a:sy n="115" d="100"/>
        </p:scale>
        <p:origin x="206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683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F5E1E6-B388-854A-871A-F410DFA16DE9}" type="datetimeFigureOut">
              <a:rPr lang="en-US" smtClean="0"/>
              <a:t>8/20/19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E9CD4-197F-4F40-8589-60F84AAB0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5324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A2BEC-5DCF-B74E-9F74-1999361AA18B}" type="datetimeFigureOut">
              <a:rPr lang="en-US" smtClean="0"/>
              <a:t>8/20/19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FF544-3B26-184B-8E3E-D76FB84FC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6082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277B3384-4B1F-498E-9760-E7EED2A68F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4CB4D5BF-0F80-4BC9-96B8-FFDBB148A8D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03911A71-42D5-435B-A726-39D8074DBF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E6412574-C19C-4DFA-A2B4-16960015C028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2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861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277B3384-4B1F-498E-9760-E7EED2A68F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4CB4D5BF-0F80-4BC9-96B8-FFDBB148A8D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03911A71-42D5-435B-A726-39D8074DBF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E6412574-C19C-4DFA-A2B4-16960015C028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3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375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277B3384-4B1F-498E-9760-E7EED2A68F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4CB4D5BF-0F80-4BC9-96B8-FFDBB148A8D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Quickly.</a:t>
            </a:r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03911A71-42D5-435B-A726-39D8074DBF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E6412574-C19C-4DFA-A2B4-16960015C028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4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121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277B3384-4B1F-498E-9760-E7EED2A68F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4CB4D5BF-0F80-4BC9-96B8-FFDBB148A8D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03911A71-42D5-435B-A726-39D8074DBF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E6412574-C19C-4DFA-A2B4-16960015C028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5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693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277B3384-4B1F-498E-9760-E7EED2A68F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4CB4D5BF-0F80-4BC9-96B8-FFDBB148A8D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confusing aspect of Figure D.2.2 is that there is no logic function for Operation3.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is because this control line is only used for the NOR operation, which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not needed for the MIPS subset in Figure 4.12</a:t>
            </a:r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03911A71-42D5-435B-A726-39D8074DBF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E6412574-C19C-4DFA-A2B4-16960015C028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6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273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277B3384-4B1F-498E-9760-E7EED2A68F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4CB4D5BF-0F80-4BC9-96B8-FFDBB148A8D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03911A71-42D5-435B-A726-39D8074DBF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E6412574-C19C-4DFA-A2B4-16960015C028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12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263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the largest instruction type (Load) takes 8 ns, then the clock cycle time for a single cycle must be 8 ns.</a:t>
            </a:r>
          </a:p>
          <a:p>
            <a:r>
              <a:rPr lang="en-US" dirty="0"/>
              <a:t>For a single cycle, there is only one cycle for each instruction, and since CPI = cycles/instruction, then CPI = 1 for single 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FF544-3B26-184B-8E3E-D76FB84FCC0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40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R-type need 4 cycles (IF, ID, EX, WB) </a:t>
            </a:r>
            <a:r>
              <a:rPr lang="en-US" dirty="0">
                <a:sym typeface="Wingdings" pitchFamily="2" charset="2"/>
              </a:rPr>
              <a:t> 4*.4</a:t>
            </a:r>
            <a:endParaRPr lang="en-US" dirty="0"/>
          </a:p>
          <a:p>
            <a:r>
              <a:rPr lang="en-US" dirty="0"/>
              <a:t>Load has 5 cycles (IF, ID, EX, MEM, WB) </a:t>
            </a:r>
            <a:r>
              <a:rPr lang="en-US" dirty="0">
                <a:sym typeface="Wingdings" pitchFamily="2" charset="2"/>
              </a:rPr>
              <a:t> 5*.2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Store need 4 cycles (IF, ID, EX, MEM) </a:t>
            </a:r>
            <a:r>
              <a:rPr lang="en-US" dirty="0">
                <a:sym typeface="Wingdings" pitchFamily="2" charset="2"/>
              </a:rPr>
              <a:t> 4*.1</a:t>
            </a:r>
          </a:p>
          <a:p>
            <a:r>
              <a:rPr lang="en-US" dirty="0">
                <a:sym typeface="Wingdings" pitchFamily="2" charset="2"/>
              </a:rPr>
              <a:t>Branch has 3 cycles (</a:t>
            </a:r>
            <a:r>
              <a:rPr lang="en-US" dirty="0"/>
              <a:t>IF, ID, EX) </a:t>
            </a:r>
            <a:r>
              <a:rPr lang="en-US" dirty="0">
                <a:sym typeface="Wingdings" pitchFamily="2" charset="2"/>
              </a:rPr>
              <a:t> 3*.2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Jump has 3 cycles (</a:t>
            </a:r>
            <a:r>
              <a:rPr lang="en-US" dirty="0"/>
              <a:t>IF, ID, Jump) </a:t>
            </a:r>
            <a:r>
              <a:rPr lang="en-US" dirty="0">
                <a:sym typeface="Wingdings" pitchFamily="2" charset="2"/>
              </a:rPr>
              <a:t> 3*.1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FF544-3B26-184B-8E3E-D76FB84FCC0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40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CPU Time = clock cycles * (CPI * Instruction Count) = (CPI * Instruction Count) / clock rate</a:t>
            </a:r>
          </a:p>
          <a:p>
            <a:endParaRPr lang="en-US" dirty="0"/>
          </a:p>
          <a:p>
            <a:r>
              <a:rPr lang="en-US" dirty="0"/>
              <a:t>clock cycle = 1/(clock rate) = 1/(500 MHz) = 1/(500*10^6) = 1/(0.5*10^9) = 2*10^(-9) = 2 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FF544-3B26-184B-8E3E-D76FB84FCC0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71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3" descr="full_blue_tt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200400" y="381000"/>
            <a:ext cx="5562600" cy="2743200"/>
          </a:xfrm>
          <a:noFill/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200400" y="3276600"/>
            <a:ext cx="5562600" cy="2362200"/>
          </a:xfrm>
        </p:spPr>
        <p:txBody>
          <a:bodyPr/>
          <a:lstStyle>
            <a:lvl1pPr marL="0" indent="0">
              <a:buFont typeface="Wingdings" charset="0"/>
              <a:buNone/>
              <a:defRPr sz="3200">
                <a:solidFill>
                  <a:srgbClr val="F1AB00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fld id="{F79B4122-1428-42FB-AA3F-E46672D68B88}" type="datetime1">
              <a:rPr lang="en-US" smtClean="0"/>
              <a:t>8/20/19</a:t>
            </a:fld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fld id="{8CF8A4EF-CDB0-3142-B866-F3AD53A0F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72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35F670-F952-46C3-8EC0-D55B33F156FE}" type="datetime1">
              <a:rPr lang="en-US" smtClean="0"/>
              <a:t>8/20/19</a:t>
            </a:fld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F8A4EF-CDB0-3142-B866-F3AD53A0F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364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FCF896-7868-429A-835F-833AB7724D67}" type="datetime1">
              <a:rPr lang="en-US" smtClean="0"/>
              <a:t>8/20/19</a:t>
            </a:fld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F8A4EF-CDB0-3142-B866-F3AD53A0F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03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771F6A-291D-4E94-84A2-1B12A8AB9880}" type="datetime1">
              <a:rPr lang="en-US" smtClean="0"/>
              <a:t>8/20/19</a:t>
            </a:fld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F8A4EF-CDB0-3142-B866-F3AD53A0F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09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33684F-AE11-4186-8070-551FB1D3FB00}" type="datetime1">
              <a:rPr lang="en-US" smtClean="0"/>
              <a:t>8/20/19</a:t>
            </a:fld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F8A4EF-CDB0-3142-B866-F3AD53A0F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46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EF7A4B-94B3-4B7B-BE6D-1FA065BAA77C}" type="datetime1">
              <a:rPr lang="en-US" smtClean="0"/>
              <a:t>8/20/19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F8A4EF-CDB0-3142-B866-F3AD53A0F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665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4F29CF-5FEB-45A4-9954-C080795129C3}" type="datetime1">
              <a:rPr lang="en-US" smtClean="0"/>
              <a:t>8/20/19</a:t>
            </a:fld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F8A4EF-CDB0-3142-B866-F3AD53A0F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227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F31D1D-771A-4D82-A9FA-498999B6BC98}" type="datetime1">
              <a:rPr lang="en-US" smtClean="0"/>
              <a:t>8/20/19</a:t>
            </a:fld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F8A4EF-CDB0-3142-B866-F3AD53A0F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387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D8BFF3C-D548-4220-BA17-BB716E4E1D9D}" type="datetime1">
              <a:rPr lang="en-US" smtClean="0"/>
              <a:t>8/20/19</a:t>
            </a:fld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F8A4EF-CDB0-3142-B866-F3AD53A0F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356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62DA98-A00A-48F3-9323-A08F0F8332DD}" type="datetime1">
              <a:rPr lang="en-US" smtClean="0"/>
              <a:t>8/20/19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F8A4EF-CDB0-3142-B866-F3AD53A0F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605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431DFE-EFE5-4DD4-BE46-8C9B690B7750}" type="datetime1">
              <a:rPr lang="en-US" smtClean="0"/>
              <a:t>8/20/19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F8A4EF-CDB0-3142-B866-F3AD53A0F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48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rgbClr val="204DB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27" name="Picture 41" descr="small_logo_insid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785" y="1"/>
            <a:ext cx="84621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228600"/>
            <a:ext cx="8492565" cy="762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3000"/>
            <a:ext cx="8229600" cy="5105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0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dirty="0" smtClean="0">
                <a:solidFill>
                  <a:schemeClr val="bg1"/>
                </a:solidFill>
                <a:cs typeface="+mn-cs"/>
              </a:defRPr>
            </a:lvl1pPr>
          </a:lstStyle>
          <a:p>
            <a:fld id="{239BF79A-F49D-430F-A006-64D1C5E4C96E}" type="datetime1">
              <a:rPr lang="en-US" smtClean="0"/>
              <a:t>8/20/19</a:t>
            </a:fld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0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smtClean="0">
                <a:solidFill>
                  <a:schemeClr val="bg1"/>
                </a:solidFill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2133600" cy="30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chemeClr val="bg1"/>
                </a:solidFill>
                <a:cs typeface="+mn-cs"/>
              </a:defRPr>
            </a:lvl1pPr>
          </a:lstStyle>
          <a:p>
            <a:fld id="{8CF8A4EF-CDB0-3142-B866-F3AD53A0F82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+mj-lt"/>
          <a:ea typeface="+mj-ea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charset="0"/>
        <a:buBlip>
          <a:blip r:embed="rId14"/>
        </a:buBlip>
        <a:defRPr sz="30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692150" indent="-3476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Blip>
          <a:blip r:embed="rId15"/>
        </a:buBlip>
        <a:defRPr sz="2600">
          <a:solidFill>
            <a:schemeClr val="tx1"/>
          </a:solidFill>
          <a:latin typeface="+mn-lt"/>
          <a:ea typeface="+mn-ea"/>
        </a:defRPr>
      </a:lvl2pPr>
      <a:lvl3pPr marL="987425" indent="-293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charset="0"/>
        <a:buBlip>
          <a:blip r:embed="rId16"/>
        </a:buBlip>
        <a:defRPr sz="2300">
          <a:solidFill>
            <a:schemeClr val="tx1"/>
          </a:solidFill>
          <a:latin typeface="+mn-lt"/>
          <a:ea typeface="+mn-ea"/>
        </a:defRPr>
      </a:lvl3pPr>
      <a:lvl4pPr marL="1281113" indent="-2921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charset="0"/>
        <a:buBlip>
          <a:blip r:embed="rId15"/>
        </a:buBlip>
        <a:defRPr sz="2000">
          <a:solidFill>
            <a:schemeClr val="tx1"/>
          </a:solidFill>
          <a:latin typeface="+mn-lt"/>
          <a:ea typeface="+mn-ea"/>
        </a:defRPr>
      </a:lvl4pPr>
      <a:lvl5pPr marL="15986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0"/>
        <a:buBlip>
          <a:blip r:embed="rId16"/>
        </a:buBlip>
        <a:defRPr sz="2000">
          <a:solidFill>
            <a:schemeClr val="tx1"/>
          </a:solidFill>
          <a:latin typeface="+mn-lt"/>
          <a:ea typeface="+mn-ea"/>
        </a:defRPr>
      </a:lvl5pPr>
      <a:lvl6pPr marL="20558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0"/>
        <a:buBlip>
          <a:blip r:embed="rId16"/>
        </a:buBlip>
        <a:defRPr sz="2000">
          <a:solidFill>
            <a:schemeClr val="tx1"/>
          </a:solidFill>
          <a:latin typeface="+mn-lt"/>
          <a:ea typeface="+mn-ea"/>
        </a:defRPr>
      </a:lvl6pPr>
      <a:lvl7pPr marL="25130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0"/>
        <a:buBlip>
          <a:blip r:embed="rId16"/>
        </a:buBlip>
        <a:defRPr sz="2000">
          <a:solidFill>
            <a:schemeClr val="tx1"/>
          </a:solidFill>
          <a:latin typeface="+mn-lt"/>
          <a:ea typeface="+mn-ea"/>
        </a:defRPr>
      </a:lvl7pPr>
      <a:lvl8pPr marL="29702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0"/>
        <a:buBlip>
          <a:blip r:embed="rId16"/>
        </a:buBlip>
        <a:defRPr sz="2000">
          <a:solidFill>
            <a:schemeClr val="tx1"/>
          </a:solidFill>
          <a:latin typeface="+mn-lt"/>
          <a:ea typeface="+mn-ea"/>
        </a:defRPr>
      </a:lvl8pPr>
      <a:lvl9pPr marL="34274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0"/>
        <a:buBlip>
          <a:blip r:embed="rId16"/>
        </a:buBlip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iff"/><Relationship Id="rId5" Type="http://schemas.openxmlformats.org/officeDocument/2006/relationships/image" Target="../media/image32.tiff"/><Relationship Id="rId4" Type="http://schemas.openxmlformats.org/officeDocument/2006/relationships/image" Target="../media/image30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tiff"/><Relationship Id="rId5" Type="http://schemas.openxmlformats.org/officeDocument/2006/relationships/image" Target="../media/image33.tiff"/><Relationship Id="rId4" Type="http://schemas.openxmlformats.org/officeDocument/2006/relationships/image" Target="../media/image30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5.tiff"/><Relationship Id="rId4" Type="http://schemas.openxmlformats.org/officeDocument/2006/relationships/image" Target="../media/image30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7" Type="http://schemas.openxmlformats.org/officeDocument/2006/relationships/image" Target="../media/image40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6.tif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tiff"/><Relationship Id="rId4" Type="http://schemas.openxmlformats.org/officeDocument/2006/relationships/image" Target="../media/image4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tiff"/><Relationship Id="rId4" Type="http://schemas.openxmlformats.org/officeDocument/2006/relationships/image" Target="../media/image42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2.tiff"/><Relationship Id="rId4" Type="http://schemas.openxmlformats.org/officeDocument/2006/relationships/image" Target="../media/image11.tiff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CS161 – Design and Architecture of Computer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Week 3 – Discussion</a:t>
            </a:r>
          </a:p>
          <a:p>
            <a:endParaRPr lang="en-US" dirty="0"/>
          </a:p>
          <a:p>
            <a:r>
              <a:rPr lang="en-US" sz="2000" dirty="0"/>
              <a:t>*some slides adapted from:</a:t>
            </a:r>
          </a:p>
          <a:p>
            <a:r>
              <a:rPr lang="en-US" sz="2000" dirty="0"/>
              <a:t>  </a:t>
            </a:r>
            <a:r>
              <a:rPr lang="en-US" sz="2000" u="sng" dirty="0"/>
              <a:t>Prof Daniel Wong </a:t>
            </a:r>
            <a:r>
              <a:rPr lang="en-US" sz="2000" dirty="0"/>
              <a:t>UCR – EE/CS)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6124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A8AB6-B674-E94B-B735-BBCA80E0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10</a:t>
            </a:fld>
            <a:endParaRPr lang="en-US"/>
          </a:p>
        </p:txBody>
      </p:sp>
      <p:pic>
        <p:nvPicPr>
          <p:cNvPr id="5" name="Google Shape;698;p42" descr="image.pdf">
            <a:extLst>
              <a:ext uri="{FF2B5EF4-FFF2-40B4-BE49-F238E27FC236}">
                <a16:creationId xmlns:a16="http://schemas.microsoft.com/office/drawing/2014/main" id="{E47C78E0-F779-EA4F-9A82-8245BFDDE07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43087" y="1077912"/>
            <a:ext cx="5457825" cy="47021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265D0C99-8473-B24B-866A-C28191AFF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28600"/>
            <a:ext cx="8492565" cy="762000"/>
          </a:xfrm>
        </p:spPr>
        <p:txBody>
          <a:bodyPr/>
          <a:lstStyle/>
          <a:p>
            <a:r>
              <a:rPr lang="en-US" dirty="0"/>
              <a:t>Control Signal Example: SWAP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BFF11C40-6F40-514D-8EBC-D0003DCC5D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682" y="5791553"/>
            <a:ext cx="8076634" cy="60924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charset="0"/>
              <a:buBlip>
                <a:blip r:embed="rId3"/>
              </a:buBlip>
              <a:defRPr sz="30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692150" indent="-3476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Blip>
                <a:blip r:embed="rId4"/>
              </a:buBlip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36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charset="0"/>
              <a:buBlip>
                <a:blip r:embed="rId5"/>
              </a:buBlip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113" indent="-292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charset="0"/>
              <a:buBlip>
                <a:blip r:embed="rId4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6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0558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0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2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4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dirty="0">
                <a:latin typeface="Helvetica" pitchFamily="2" charset="0"/>
              </a:rPr>
              <a:t>Add any necessary changes to control signals</a:t>
            </a:r>
            <a:endParaRPr lang="en-US" sz="18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803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34B656-2EA5-8D4C-A946-B66B126AD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19B67E-7435-664C-A859-EFFBB3EDF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253" y="1005840"/>
            <a:ext cx="5921493" cy="4846320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EE24582-67E2-7744-9F02-89E446794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28600"/>
            <a:ext cx="8492565" cy="762000"/>
          </a:xfrm>
        </p:spPr>
        <p:txBody>
          <a:bodyPr/>
          <a:lstStyle/>
          <a:p>
            <a:r>
              <a:rPr lang="en-US" dirty="0"/>
              <a:t>Control Signal Example: SWAP</a:t>
            </a:r>
          </a:p>
        </p:txBody>
      </p:sp>
    </p:spTree>
    <p:extLst>
      <p:ext uri="{BB962C8B-B14F-4D97-AF65-F5344CB8AC3E}">
        <p14:creationId xmlns:p14="http://schemas.microsoft.com/office/powerpoint/2010/main" val="2469603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191885B8-12D0-4945-9340-B3A0D40E5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Multicycle </a:t>
            </a:r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 Pipeline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D60E1B-FAFB-4177-9803-0CC765517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12</a:t>
            </a:fld>
            <a:endParaRPr lang="en-US"/>
          </a:p>
        </p:txBody>
      </p:sp>
      <p:sp>
        <p:nvSpPr>
          <p:cNvPr id="6" name="Google Shape;65;p6">
            <a:extLst>
              <a:ext uri="{FF2B5EF4-FFF2-40B4-BE49-F238E27FC236}">
                <a16:creationId xmlns:a16="http://schemas.microsoft.com/office/drawing/2014/main" id="{52916248-C65A-0C43-9ECD-9BBAD05D71E0}"/>
              </a:ext>
            </a:extLst>
          </p:cNvPr>
          <p:cNvSpPr txBox="1"/>
          <p:nvPr/>
        </p:nvSpPr>
        <p:spPr>
          <a:xfrm>
            <a:off x="3132137" y="1196975"/>
            <a:ext cx="2597533" cy="423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Single-cycle (T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 800ps)</a:t>
            </a:r>
            <a:endParaRPr/>
          </a:p>
        </p:txBody>
      </p:sp>
      <p:sp>
        <p:nvSpPr>
          <p:cNvPr id="7" name="Google Shape;66;p6">
            <a:extLst>
              <a:ext uri="{FF2B5EF4-FFF2-40B4-BE49-F238E27FC236}">
                <a16:creationId xmlns:a16="http://schemas.microsoft.com/office/drawing/2014/main" id="{2E93573F-8CB0-1D47-BF88-8FF13F331BBA}"/>
              </a:ext>
            </a:extLst>
          </p:cNvPr>
          <p:cNvSpPr txBox="1"/>
          <p:nvPr/>
        </p:nvSpPr>
        <p:spPr>
          <a:xfrm>
            <a:off x="3276600" y="3644900"/>
            <a:ext cx="2305643" cy="423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Pipelined (T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  <a:r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 200ps)</a:t>
            </a:r>
            <a:endParaRPr/>
          </a:p>
        </p:txBody>
      </p:sp>
      <p:pic>
        <p:nvPicPr>
          <p:cNvPr id="8" name="Google Shape;63;p6" descr="f04-27-P374493">
            <a:extLst>
              <a:ext uri="{FF2B5EF4-FFF2-40B4-BE49-F238E27FC236}">
                <a16:creationId xmlns:a16="http://schemas.microsoft.com/office/drawing/2014/main" id="{BB98A789-A243-A349-9E84-2FC5B5943E5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7450" y="1557337"/>
            <a:ext cx="6621463" cy="46291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498;p51">
            <a:extLst>
              <a:ext uri="{FF2B5EF4-FFF2-40B4-BE49-F238E27FC236}">
                <a16:creationId xmlns:a16="http://schemas.microsoft.com/office/drawing/2014/main" id="{DE2F5421-12E4-C244-9514-CCD9332137D4}"/>
              </a:ext>
            </a:extLst>
          </p:cNvPr>
          <p:cNvGrpSpPr/>
          <p:nvPr/>
        </p:nvGrpSpPr>
        <p:grpSpPr>
          <a:xfrm>
            <a:off x="5819586" y="4569936"/>
            <a:ext cx="3184504" cy="690565"/>
            <a:chOff x="-1" y="0"/>
            <a:chExt cx="3184502" cy="690563"/>
          </a:xfrm>
        </p:grpSpPr>
        <p:sp>
          <p:nvSpPr>
            <p:cNvPr id="11" name="Google Shape;499;p51">
              <a:extLst>
                <a:ext uri="{FF2B5EF4-FFF2-40B4-BE49-F238E27FC236}">
                  <a16:creationId xmlns:a16="http://schemas.microsoft.com/office/drawing/2014/main" id="{0DDF9DD5-D09F-6046-B326-C7369A59F20B}"/>
                </a:ext>
              </a:extLst>
            </p:cNvPr>
            <p:cNvSpPr/>
            <p:nvPr/>
          </p:nvSpPr>
          <p:spPr>
            <a:xfrm>
              <a:off x="1604937" y="0"/>
              <a:ext cx="1579564" cy="690563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2" name="Google Shape;500;p51">
              <a:extLst>
                <a:ext uri="{FF2B5EF4-FFF2-40B4-BE49-F238E27FC236}">
                  <a16:creationId xmlns:a16="http://schemas.microsoft.com/office/drawing/2014/main" id="{ADC398D6-9BEF-4942-ADEF-B9126F5D413A}"/>
                </a:ext>
              </a:extLst>
            </p:cNvPr>
            <p:cNvCxnSpPr/>
            <p:nvPr/>
          </p:nvCxnSpPr>
          <p:spPr>
            <a:xfrm rot="10800000" flipH="1">
              <a:off x="-1" y="114294"/>
              <a:ext cx="1528740" cy="412772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sp>
          <p:nvSpPr>
            <p:cNvPr id="13" name="Google Shape;501;p51">
              <a:extLst>
                <a:ext uri="{FF2B5EF4-FFF2-40B4-BE49-F238E27FC236}">
                  <a16:creationId xmlns:a16="http://schemas.microsoft.com/office/drawing/2014/main" id="{51936075-F948-7B43-9AC8-7545C257BC93}"/>
                </a:ext>
              </a:extLst>
            </p:cNvPr>
            <p:cNvSpPr txBox="1"/>
            <p:nvPr/>
          </p:nvSpPr>
          <p:spPr>
            <a:xfrm>
              <a:off x="1604937" y="0"/>
              <a:ext cx="1579564" cy="646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r>
                <a:rPr lang="en-US" dirty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</a:rPr>
                <a:t>We can overlap instructions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439990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5510C-3D6C-7842-8AC0-1AFBF4399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Account for Delays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912F0-E8CC-DB49-869F-10EC25E80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13</a:t>
            </a:fld>
            <a:endParaRPr lang="en-US"/>
          </a:p>
        </p:txBody>
      </p:sp>
      <p:pic>
        <p:nvPicPr>
          <p:cNvPr id="6" name="Google Shape;246;p29" descr="data-hazard-bubble-no-forwarding">
            <a:extLst>
              <a:ext uri="{FF2B5EF4-FFF2-40B4-BE49-F238E27FC236}">
                <a16:creationId xmlns:a16="http://schemas.microsoft.com/office/drawing/2014/main" id="{B817DEF9-28D1-154D-BB6F-2872FC4E9E4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0868" y="1620976"/>
            <a:ext cx="5767201" cy="20116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498;p51">
            <a:extLst>
              <a:ext uri="{FF2B5EF4-FFF2-40B4-BE49-F238E27FC236}">
                <a16:creationId xmlns:a16="http://schemas.microsoft.com/office/drawing/2014/main" id="{29F05E9C-9E00-C747-8E78-D0BCBD0A1F9D}"/>
              </a:ext>
            </a:extLst>
          </p:cNvPr>
          <p:cNvGrpSpPr/>
          <p:nvPr/>
        </p:nvGrpSpPr>
        <p:grpSpPr>
          <a:xfrm>
            <a:off x="4703481" y="1338824"/>
            <a:ext cx="3184504" cy="690565"/>
            <a:chOff x="-1" y="0"/>
            <a:chExt cx="3184502" cy="690563"/>
          </a:xfrm>
        </p:grpSpPr>
        <p:sp>
          <p:nvSpPr>
            <p:cNvPr id="8" name="Google Shape;499;p51">
              <a:extLst>
                <a:ext uri="{FF2B5EF4-FFF2-40B4-BE49-F238E27FC236}">
                  <a16:creationId xmlns:a16="http://schemas.microsoft.com/office/drawing/2014/main" id="{8A8300B1-8C0A-C44F-81C2-79C74B3F1FF0}"/>
                </a:ext>
              </a:extLst>
            </p:cNvPr>
            <p:cNvSpPr/>
            <p:nvPr/>
          </p:nvSpPr>
          <p:spPr>
            <a:xfrm>
              <a:off x="1604937" y="0"/>
              <a:ext cx="1579564" cy="690563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9" name="Google Shape;500;p51">
              <a:extLst>
                <a:ext uri="{FF2B5EF4-FFF2-40B4-BE49-F238E27FC236}">
                  <a16:creationId xmlns:a16="http://schemas.microsoft.com/office/drawing/2014/main" id="{25C73764-0917-2446-8A3E-7FBD924F3459}"/>
                </a:ext>
              </a:extLst>
            </p:cNvPr>
            <p:cNvCxnSpPr/>
            <p:nvPr/>
          </p:nvCxnSpPr>
          <p:spPr>
            <a:xfrm rot="10800000" flipH="1">
              <a:off x="-1" y="114294"/>
              <a:ext cx="1528740" cy="412772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sp>
          <p:nvSpPr>
            <p:cNvPr id="10" name="Google Shape;501;p51">
              <a:extLst>
                <a:ext uri="{FF2B5EF4-FFF2-40B4-BE49-F238E27FC236}">
                  <a16:creationId xmlns:a16="http://schemas.microsoft.com/office/drawing/2014/main" id="{096D080A-21B5-FB4B-AAE5-3F4793B50704}"/>
                </a:ext>
              </a:extLst>
            </p:cNvPr>
            <p:cNvSpPr txBox="1"/>
            <p:nvPr/>
          </p:nvSpPr>
          <p:spPr>
            <a:xfrm>
              <a:off x="1604937" y="0"/>
              <a:ext cx="1579564" cy="646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r>
                <a:rPr lang="en-US" dirty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</a:rPr>
                <a:t>$s0 data not ready</a:t>
              </a:r>
              <a:endParaRPr dirty="0"/>
            </a:p>
          </p:txBody>
        </p:sp>
      </p:grpSp>
      <p:grpSp>
        <p:nvGrpSpPr>
          <p:cNvPr id="15" name="Google Shape;498;p51">
            <a:extLst>
              <a:ext uri="{FF2B5EF4-FFF2-40B4-BE49-F238E27FC236}">
                <a16:creationId xmlns:a16="http://schemas.microsoft.com/office/drawing/2014/main" id="{0727E897-3889-4941-99A4-8E61ECC473AF}"/>
              </a:ext>
            </a:extLst>
          </p:cNvPr>
          <p:cNvGrpSpPr/>
          <p:nvPr/>
        </p:nvGrpSpPr>
        <p:grpSpPr>
          <a:xfrm>
            <a:off x="5972537" y="2281533"/>
            <a:ext cx="3067291" cy="690565"/>
            <a:chOff x="13040" y="0"/>
            <a:chExt cx="3067289" cy="690563"/>
          </a:xfrm>
        </p:grpSpPr>
        <p:sp>
          <p:nvSpPr>
            <p:cNvPr id="16" name="Google Shape;499;p51">
              <a:extLst>
                <a:ext uri="{FF2B5EF4-FFF2-40B4-BE49-F238E27FC236}">
                  <a16:creationId xmlns:a16="http://schemas.microsoft.com/office/drawing/2014/main" id="{AD4E39C9-0323-1C4B-A638-632ADA1AAA44}"/>
                </a:ext>
              </a:extLst>
            </p:cNvPr>
            <p:cNvSpPr/>
            <p:nvPr/>
          </p:nvSpPr>
          <p:spPr>
            <a:xfrm>
              <a:off x="1604937" y="0"/>
              <a:ext cx="1475392" cy="690563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7" name="Google Shape;500;p51">
              <a:extLst>
                <a:ext uri="{FF2B5EF4-FFF2-40B4-BE49-F238E27FC236}">
                  <a16:creationId xmlns:a16="http://schemas.microsoft.com/office/drawing/2014/main" id="{AEEA133B-0545-0044-96A6-133DD151A9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40" y="114295"/>
              <a:ext cx="1515699" cy="208849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sp>
          <p:nvSpPr>
            <p:cNvPr id="18" name="Google Shape;501;p51">
              <a:extLst>
                <a:ext uri="{FF2B5EF4-FFF2-40B4-BE49-F238E27FC236}">
                  <a16:creationId xmlns:a16="http://schemas.microsoft.com/office/drawing/2014/main" id="{B8E1B106-2B64-7146-BD3C-8B1FA457055B}"/>
                </a:ext>
              </a:extLst>
            </p:cNvPr>
            <p:cNvSpPr txBox="1"/>
            <p:nvPr/>
          </p:nvSpPr>
          <p:spPr>
            <a:xfrm>
              <a:off x="1604937" y="138765"/>
              <a:ext cx="1385328" cy="369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r>
                <a:rPr lang="en-US" dirty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</a:rPr>
                <a:t>Need to stall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56329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384EF-87C7-D342-A3F5-CF7ACA561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14</a:t>
            </a:fld>
            <a:endParaRPr lang="en-US"/>
          </a:p>
        </p:txBody>
      </p:sp>
      <p:pic>
        <p:nvPicPr>
          <p:cNvPr id="5" name="Google Shape;318;p32" descr="f04-29-P374493">
            <a:extLst>
              <a:ext uri="{FF2B5EF4-FFF2-40B4-BE49-F238E27FC236}">
                <a16:creationId xmlns:a16="http://schemas.microsoft.com/office/drawing/2014/main" id="{D3FF4587-4BBB-0844-8252-33DCA8543EE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9524" y="1811923"/>
            <a:ext cx="6340476" cy="218440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3B6170-4F0F-154C-BB0E-0F2F7C324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053" y="4325654"/>
            <a:ext cx="8229600" cy="1745815"/>
          </a:xfrm>
        </p:spPr>
        <p:txBody>
          <a:bodyPr/>
          <a:lstStyle/>
          <a:p>
            <a:pPr lvl="1"/>
            <a:r>
              <a:rPr lang="en-US" dirty="0"/>
              <a:t>Forward data as soon as it’s available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62D1903-EB96-D545-BBA6-EC255CC2D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1" y="304511"/>
            <a:ext cx="8686801" cy="762000"/>
          </a:xfrm>
        </p:spPr>
        <p:txBody>
          <a:bodyPr/>
          <a:lstStyle/>
          <a:p>
            <a:r>
              <a:rPr lang="en-US" dirty="0"/>
              <a:t>Solution: Forwarding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CBA70F-5DF7-114F-A3D9-86A4BCC255C8}"/>
              </a:ext>
            </a:extLst>
          </p:cNvPr>
          <p:cNvSpPr txBox="1">
            <a:spLocks/>
          </p:cNvSpPr>
          <p:nvPr/>
        </p:nvSpPr>
        <p:spPr bwMode="auto">
          <a:xfrm>
            <a:off x="334962" y="1158308"/>
            <a:ext cx="8229600" cy="174581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charset="0"/>
              <a:buBlip>
                <a:blip r:embed="rId3"/>
              </a:buBlip>
              <a:defRPr sz="30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692150" indent="-3476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Blip>
                <a:blip r:embed="rId4"/>
              </a:buBlip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36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charset="0"/>
              <a:buBlip>
                <a:blip r:embed="rId5"/>
              </a:buBlip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113" indent="-292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charset="0"/>
              <a:buBlip>
                <a:blip r:embed="rId4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6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0558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0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2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4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defTabSz="914400"/>
            <a:r>
              <a:rPr lang="en-US" kern="0" dirty="0"/>
              <a:t>Forwarding</a:t>
            </a:r>
          </a:p>
        </p:txBody>
      </p:sp>
    </p:spTree>
    <p:extLst>
      <p:ext uri="{BB962C8B-B14F-4D97-AF65-F5344CB8AC3E}">
        <p14:creationId xmlns:p14="http://schemas.microsoft.com/office/powerpoint/2010/main" val="2509756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671C5-E333-874F-8E83-0BFC47498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Forward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B528C-3975-B040-8AC5-AE08F2923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15</a:t>
            </a:fld>
            <a:endParaRPr lang="en-US"/>
          </a:p>
        </p:txBody>
      </p:sp>
      <p:pic>
        <p:nvPicPr>
          <p:cNvPr id="5" name="Google Shape;430;p43" descr="f04-52-P374493">
            <a:extLst>
              <a:ext uri="{FF2B5EF4-FFF2-40B4-BE49-F238E27FC236}">
                <a16:creationId xmlns:a16="http://schemas.microsoft.com/office/drawing/2014/main" id="{C26CDC7F-1F9F-1E47-8C16-B452FEAF61E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2312" y="1346200"/>
            <a:ext cx="6999288" cy="48815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432;p43">
            <a:extLst>
              <a:ext uri="{FF2B5EF4-FFF2-40B4-BE49-F238E27FC236}">
                <a16:creationId xmlns:a16="http://schemas.microsoft.com/office/drawing/2014/main" id="{0BA515AF-C653-6146-8EB9-AEEA2203E034}"/>
              </a:ext>
            </a:extLst>
          </p:cNvPr>
          <p:cNvCxnSpPr>
            <a:cxnSpLocks/>
          </p:cNvCxnSpPr>
          <p:nvPr/>
        </p:nvCxnSpPr>
        <p:spPr>
          <a:xfrm>
            <a:off x="3746977" y="2960377"/>
            <a:ext cx="226882" cy="635346"/>
          </a:xfrm>
          <a:prstGeom prst="straightConnector1">
            <a:avLst/>
          </a:prstGeom>
          <a:noFill/>
          <a:ln w="34925" cap="rnd" cmpd="sng">
            <a:solidFill>
              <a:srgbClr val="FF0000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7" name="Google Shape;433;p43">
            <a:extLst>
              <a:ext uri="{FF2B5EF4-FFF2-40B4-BE49-F238E27FC236}">
                <a16:creationId xmlns:a16="http://schemas.microsoft.com/office/drawing/2014/main" id="{EA9BD3B3-1C65-4A48-8693-2A964BE49937}"/>
              </a:ext>
            </a:extLst>
          </p:cNvPr>
          <p:cNvCxnSpPr>
            <a:cxnSpLocks/>
          </p:cNvCxnSpPr>
          <p:nvPr/>
        </p:nvCxnSpPr>
        <p:spPr>
          <a:xfrm>
            <a:off x="4572000" y="2960377"/>
            <a:ext cx="48126" cy="1364116"/>
          </a:xfrm>
          <a:prstGeom prst="straightConnector1">
            <a:avLst/>
          </a:prstGeom>
          <a:noFill/>
          <a:ln w="34925" cap="rnd" cmpd="sng">
            <a:solidFill>
              <a:srgbClr val="FF0000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8" name="Google Shape;434;p43">
            <a:extLst>
              <a:ext uri="{FF2B5EF4-FFF2-40B4-BE49-F238E27FC236}">
                <a16:creationId xmlns:a16="http://schemas.microsoft.com/office/drawing/2014/main" id="{DB739CAD-ABCF-504C-BA6D-CE78C65867D4}"/>
              </a:ext>
            </a:extLst>
          </p:cNvPr>
          <p:cNvCxnSpPr>
            <a:cxnSpLocks/>
          </p:cNvCxnSpPr>
          <p:nvPr/>
        </p:nvCxnSpPr>
        <p:spPr>
          <a:xfrm>
            <a:off x="6587362" y="2960377"/>
            <a:ext cx="216663" cy="0"/>
          </a:xfrm>
          <a:prstGeom prst="straightConnector1">
            <a:avLst/>
          </a:prstGeom>
          <a:noFill/>
          <a:ln w="508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435;p43">
            <a:extLst>
              <a:ext uri="{FF2B5EF4-FFF2-40B4-BE49-F238E27FC236}">
                <a16:creationId xmlns:a16="http://schemas.microsoft.com/office/drawing/2014/main" id="{1E435C42-4A8E-324A-8309-1D07A781CC9A}"/>
              </a:ext>
            </a:extLst>
          </p:cNvPr>
          <p:cNvSpPr txBox="1"/>
          <p:nvPr/>
        </p:nvSpPr>
        <p:spPr>
          <a:xfrm>
            <a:off x="6804025" y="2714625"/>
            <a:ext cx="2098675" cy="437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Forwarding</a:t>
            </a:r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0F3BB8-5CF8-A44F-A6BA-1AD0F979C677}"/>
              </a:ext>
            </a:extLst>
          </p:cNvPr>
          <p:cNvSpPr/>
          <p:nvPr/>
        </p:nvSpPr>
        <p:spPr>
          <a:xfrm>
            <a:off x="6353299" y="2624447"/>
            <a:ext cx="2549401" cy="6175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98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BF801-9FEB-CD41-AE5D-C15AE5A2F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28600"/>
            <a:ext cx="8492565" cy="762000"/>
          </a:xfrm>
        </p:spPr>
        <p:txBody>
          <a:bodyPr/>
          <a:lstStyle/>
          <a:p>
            <a:r>
              <a:rPr lang="en-US" dirty="0"/>
              <a:t>When to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2E1A8-9293-DA49-9634-BCC52D58D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946" y="1033615"/>
            <a:ext cx="8229600" cy="3366370"/>
          </a:xfrm>
        </p:spPr>
        <p:txBody>
          <a:bodyPr/>
          <a:lstStyle/>
          <a:p>
            <a:pPr marL="0" indent="1079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dirty="0">
                <a:solidFill>
                  <a:srgbClr val="3D5500"/>
                </a:solidFill>
              </a:rPr>
              <a:t>1a.</a:t>
            </a:r>
            <a:r>
              <a:rPr lang="en-US" sz="1800" dirty="0">
                <a:solidFill>
                  <a:srgbClr val="000000"/>
                </a:solidFill>
              </a:rPr>
              <a:t> EX/</a:t>
            </a:r>
            <a:r>
              <a:rPr lang="en-US" sz="1800" dirty="0" err="1">
                <a:solidFill>
                  <a:srgbClr val="000000"/>
                </a:solidFill>
              </a:rPr>
              <a:t>MEM.RegisterRd</a:t>
            </a:r>
            <a:r>
              <a:rPr lang="en-US" sz="1800" dirty="0">
                <a:solidFill>
                  <a:srgbClr val="000000"/>
                </a:solidFill>
              </a:rPr>
              <a:t> = ID/</a:t>
            </a:r>
            <a:r>
              <a:rPr lang="en-US" sz="1800" dirty="0" err="1">
                <a:solidFill>
                  <a:srgbClr val="000000"/>
                </a:solidFill>
              </a:rPr>
              <a:t>EX.RegisterRs</a:t>
            </a:r>
            <a:endParaRPr lang="en-US" sz="1800" dirty="0">
              <a:solidFill>
                <a:srgbClr val="000000"/>
              </a:solidFill>
            </a:endParaRPr>
          </a:p>
          <a:p>
            <a:pPr marL="0" indent="1079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dirty="0">
                <a:solidFill>
                  <a:srgbClr val="3D5500"/>
                </a:solidFill>
              </a:rPr>
              <a:t>1b.</a:t>
            </a:r>
            <a:r>
              <a:rPr lang="en-US" sz="1800" dirty="0">
                <a:solidFill>
                  <a:srgbClr val="000000"/>
                </a:solidFill>
              </a:rPr>
              <a:t> EX/</a:t>
            </a:r>
            <a:r>
              <a:rPr lang="en-US" sz="1800" dirty="0" err="1">
                <a:solidFill>
                  <a:srgbClr val="000000"/>
                </a:solidFill>
              </a:rPr>
              <a:t>MEM.RegisterRd</a:t>
            </a:r>
            <a:r>
              <a:rPr lang="en-US" sz="1800" dirty="0">
                <a:solidFill>
                  <a:srgbClr val="000000"/>
                </a:solidFill>
              </a:rPr>
              <a:t> = ID/</a:t>
            </a:r>
            <a:r>
              <a:rPr lang="en-US" sz="1800" dirty="0" err="1">
                <a:solidFill>
                  <a:srgbClr val="000000"/>
                </a:solidFill>
              </a:rPr>
              <a:t>EX.RegisterRt</a:t>
            </a:r>
            <a:endParaRPr lang="en-US" sz="1800" dirty="0">
              <a:solidFill>
                <a:srgbClr val="000000"/>
              </a:solidFill>
            </a:endParaRPr>
          </a:p>
          <a:p>
            <a:pPr marL="285750" lvl="1" indent="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1079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dirty="0">
                <a:solidFill>
                  <a:srgbClr val="3D5500"/>
                </a:solidFill>
              </a:rPr>
              <a:t>2a.</a:t>
            </a:r>
            <a:r>
              <a:rPr lang="en-US" sz="1800" dirty="0">
                <a:solidFill>
                  <a:srgbClr val="000000"/>
                </a:solidFill>
              </a:rPr>
              <a:t> MEM/</a:t>
            </a:r>
            <a:r>
              <a:rPr lang="en-US" sz="1800" dirty="0" err="1">
                <a:solidFill>
                  <a:srgbClr val="000000"/>
                </a:solidFill>
              </a:rPr>
              <a:t>WB.RegisterRd</a:t>
            </a:r>
            <a:r>
              <a:rPr lang="en-US" sz="1800" dirty="0">
                <a:solidFill>
                  <a:srgbClr val="000000"/>
                </a:solidFill>
              </a:rPr>
              <a:t> = ID/</a:t>
            </a:r>
            <a:r>
              <a:rPr lang="en-US" sz="1800" dirty="0" err="1">
                <a:solidFill>
                  <a:srgbClr val="000000"/>
                </a:solidFill>
              </a:rPr>
              <a:t>EX.RegisterRs</a:t>
            </a:r>
            <a:endParaRPr lang="en-US" sz="1800" dirty="0">
              <a:solidFill>
                <a:srgbClr val="000000"/>
              </a:solidFill>
            </a:endParaRPr>
          </a:p>
          <a:p>
            <a:pPr marL="0" indent="1079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dirty="0">
                <a:solidFill>
                  <a:srgbClr val="3D5500"/>
                </a:solidFill>
              </a:rPr>
              <a:t>2b.</a:t>
            </a:r>
            <a:r>
              <a:rPr lang="en-US" sz="1800" dirty="0">
                <a:solidFill>
                  <a:srgbClr val="000000"/>
                </a:solidFill>
              </a:rPr>
              <a:t> MEM/</a:t>
            </a:r>
            <a:r>
              <a:rPr lang="en-US" sz="1800" dirty="0" err="1">
                <a:solidFill>
                  <a:srgbClr val="000000"/>
                </a:solidFill>
              </a:rPr>
              <a:t>WB.RegisterRd</a:t>
            </a:r>
            <a:r>
              <a:rPr lang="en-US" sz="1800" dirty="0">
                <a:solidFill>
                  <a:srgbClr val="000000"/>
                </a:solidFill>
              </a:rPr>
              <a:t> = ID/</a:t>
            </a:r>
            <a:r>
              <a:rPr lang="en-US" sz="1800" dirty="0" err="1">
                <a:solidFill>
                  <a:srgbClr val="000000"/>
                </a:solidFill>
              </a:rPr>
              <a:t>EX.RegisterRt</a:t>
            </a:r>
            <a:endParaRPr lang="en-US" sz="1800" dirty="0">
              <a:solidFill>
                <a:srgbClr val="000000"/>
              </a:solidFill>
            </a:endParaRPr>
          </a:p>
          <a:p>
            <a:pPr marL="0" indent="1079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800" dirty="0">
              <a:solidFill>
                <a:srgbClr val="000000"/>
              </a:solidFill>
            </a:endParaRPr>
          </a:p>
          <a:p>
            <a:pPr marL="0" indent="1079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800" dirty="0">
              <a:solidFill>
                <a:srgbClr val="000000"/>
              </a:solidFill>
            </a:endParaRPr>
          </a:p>
          <a:p>
            <a:pPr marL="0" indent="1079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8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6C417-06CF-254A-8FAF-12F87F9A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16</a:t>
            </a:fld>
            <a:endParaRPr lang="en-US"/>
          </a:p>
        </p:txBody>
      </p:sp>
      <p:sp>
        <p:nvSpPr>
          <p:cNvPr id="6" name="Google Shape;443;p44">
            <a:extLst>
              <a:ext uri="{FF2B5EF4-FFF2-40B4-BE49-F238E27FC236}">
                <a16:creationId xmlns:a16="http://schemas.microsoft.com/office/drawing/2014/main" id="{808164EB-F5B4-5D47-AD30-529BA383EE11}"/>
              </a:ext>
            </a:extLst>
          </p:cNvPr>
          <p:cNvSpPr txBox="1"/>
          <p:nvPr/>
        </p:nvSpPr>
        <p:spPr>
          <a:xfrm>
            <a:off x="5375935" y="990600"/>
            <a:ext cx="3490169" cy="584735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dest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== either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src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register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Fwd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from EX/MEM pipeline reg</a:t>
            </a:r>
            <a:endParaRPr dirty="0"/>
          </a:p>
        </p:txBody>
      </p:sp>
      <p:sp>
        <p:nvSpPr>
          <p:cNvPr id="7" name="Google Shape;445;p44">
            <a:extLst>
              <a:ext uri="{FF2B5EF4-FFF2-40B4-BE49-F238E27FC236}">
                <a16:creationId xmlns:a16="http://schemas.microsoft.com/office/drawing/2014/main" id="{681E0850-7884-3347-9BDC-00BF8E7FA73C}"/>
              </a:ext>
            </a:extLst>
          </p:cNvPr>
          <p:cNvSpPr txBox="1"/>
          <p:nvPr/>
        </p:nvSpPr>
        <p:spPr>
          <a:xfrm>
            <a:off x="5373275" y="1878060"/>
            <a:ext cx="3490170" cy="584735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dest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==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src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register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Fwd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from MEM/WB pipeline reg</a:t>
            </a:r>
            <a:endParaRPr dirty="0"/>
          </a:p>
        </p:txBody>
      </p:sp>
      <p:sp>
        <p:nvSpPr>
          <p:cNvPr id="9" name="Google Shape;446;p44">
            <a:extLst>
              <a:ext uri="{FF2B5EF4-FFF2-40B4-BE49-F238E27FC236}">
                <a16:creationId xmlns:a16="http://schemas.microsoft.com/office/drawing/2014/main" id="{5204D22B-B435-E145-AE1E-583873C3967E}"/>
              </a:ext>
            </a:extLst>
          </p:cNvPr>
          <p:cNvSpPr/>
          <p:nvPr/>
        </p:nvSpPr>
        <p:spPr>
          <a:xfrm>
            <a:off x="5124797" y="1913021"/>
            <a:ext cx="209574" cy="5148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1312"/>
                  <a:pt x="10800" y="2931"/>
                </a:cubicBezTo>
                <a:lnTo>
                  <a:pt x="10800" y="7869"/>
                </a:lnTo>
                <a:cubicBezTo>
                  <a:pt x="10800" y="9488"/>
                  <a:pt x="15635" y="10800"/>
                  <a:pt x="21600" y="10800"/>
                </a:cubicBezTo>
                <a:cubicBezTo>
                  <a:pt x="15635" y="10800"/>
                  <a:pt x="10800" y="12112"/>
                  <a:pt x="10800" y="13731"/>
                </a:cubicBezTo>
                <a:lnTo>
                  <a:pt x="10800" y="18669"/>
                </a:lnTo>
                <a:cubicBezTo>
                  <a:pt x="10800" y="20288"/>
                  <a:pt x="5965" y="21600"/>
                  <a:pt x="0" y="21600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" name="Google Shape;459;p46" descr="f04-54-P374493-bottom">
            <a:extLst>
              <a:ext uri="{FF2B5EF4-FFF2-40B4-BE49-F238E27FC236}">
                <a16:creationId xmlns:a16="http://schemas.microsoft.com/office/drawing/2014/main" id="{9BA40AB7-EDB9-A04C-8849-671CD64E0C8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b="5616"/>
          <a:stretch/>
        </p:blipFill>
        <p:spPr>
          <a:xfrm>
            <a:off x="186660" y="2647086"/>
            <a:ext cx="5670224" cy="356616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446;p44">
            <a:extLst>
              <a:ext uri="{FF2B5EF4-FFF2-40B4-BE49-F238E27FC236}">
                <a16:creationId xmlns:a16="http://schemas.microsoft.com/office/drawing/2014/main" id="{1DD6811F-7794-924A-B712-CB68DB645D20}"/>
              </a:ext>
            </a:extLst>
          </p:cNvPr>
          <p:cNvSpPr/>
          <p:nvPr/>
        </p:nvSpPr>
        <p:spPr>
          <a:xfrm>
            <a:off x="5124797" y="1073976"/>
            <a:ext cx="209574" cy="5148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1312"/>
                  <a:pt x="10800" y="2931"/>
                </a:cubicBezTo>
                <a:lnTo>
                  <a:pt x="10800" y="7869"/>
                </a:lnTo>
                <a:cubicBezTo>
                  <a:pt x="10800" y="9488"/>
                  <a:pt x="15635" y="10800"/>
                  <a:pt x="21600" y="10800"/>
                </a:cubicBezTo>
                <a:cubicBezTo>
                  <a:pt x="15635" y="10800"/>
                  <a:pt x="10800" y="12112"/>
                  <a:pt x="10800" y="13731"/>
                </a:cubicBezTo>
                <a:lnTo>
                  <a:pt x="10800" y="18669"/>
                </a:lnTo>
                <a:cubicBezTo>
                  <a:pt x="10800" y="20288"/>
                  <a:pt x="5965" y="21600"/>
                  <a:pt x="0" y="21600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A38F44D-2678-5942-BFE7-B8F3A72C9229}"/>
              </a:ext>
            </a:extLst>
          </p:cNvPr>
          <p:cNvSpPr txBox="1">
            <a:spLocks/>
          </p:cNvSpPr>
          <p:nvPr/>
        </p:nvSpPr>
        <p:spPr bwMode="auto">
          <a:xfrm>
            <a:off x="5856884" y="2956895"/>
            <a:ext cx="3203989" cy="3056561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charset="0"/>
              <a:buBlip>
                <a:blip r:embed="rId3"/>
              </a:buBlip>
              <a:defRPr sz="30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692150" indent="-3476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Blip>
                <a:blip r:embed="rId4"/>
              </a:buBlip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36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charset="0"/>
              <a:buBlip>
                <a:blip r:embed="rId5"/>
              </a:buBlip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113" indent="-292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charset="0"/>
              <a:buBlip>
                <a:blip r:embed="rId4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6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0558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0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2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4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defTabSz="914400"/>
            <a:r>
              <a:rPr lang="en-US" sz="2000" kern="0" dirty="0"/>
              <a:t>But only if forwarding instruction will write to register</a:t>
            </a:r>
          </a:p>
          <a:p>
            <a:pPr lvl="1" defTabSz="914400"/>
            <a:r>
              <a:rPr lang="en-US" sz="1800" kern="0" dirty="0"/>
              <a:t>EX/</a:t>
            </a:r>
            <a:r>
              <a:rPr lang="en-US" sz="1800" kern="0" dirty="0" err="1"/>
              <a:t>MEM.RegWrite</a:t>
            </a:r>
            <a:r>
              <a:rPr lang="en-US" sz="1800" kern="0" dirty="0"/>
              <a:t> </a:t>
            </a:r>
          </a:p>
          <a:p>
            <a:pPr lvl="1" defTabSz="914400"/>
            <a:r>
              <a:rPr lang="en-US" sz="1800" kern="0" dirty="0"/>
              <a:t>MEM/</a:t>
            </a:r>
            <a:r>
              <a:rPr lang="en-US" sz="1800" kern="0" dirty="0" err="1"/>
              <a:t>WB.RegWrite</a:t>
            </a:r>
            <a:endParaRPr lang="en-US" sz="1800" kern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FB70C0-764D-D24D-982C-04666F61F2F1}"/>
              </a:ext>
            </a:extLst>
          </p:cNvPr>
          <p:cNvSpPr txBox="1"/>
          <p:nvPr/>
        </p:nvSpPr>
        <p:spPr>
          <a:xfrm>
            <a:off x="2596807" y="2890322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FF0000"/>
                </a:solidFill>
              </a:rPr>
              <a:t>rs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24B632-C0C7-FB4D-A4B0-74E8CCE6085C}"/>
              </a:ext>
            </a:extLst>
          </p:cNvPr>
          <p:cNvSpPr txBox="1"/>
          <p:nvPr/>
        </p:nvSpPr>
        <p:spPr>
          <a:xfrm>
            <a:off x="2617647" y="3854454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092426-C1A1-FF46-96B8-BFF69A2FC125}"/>
              </a:ext>
            </a:extLst>
          </p:cNvPr>
          <p:cNvSpPr txBox="1"/>
          <p:nvPr/>
        </p:nvSpPr>
        <p:spPr>
          <a:xfrm>
            <a:off x="2604289" y="5103302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FF0000"/>
                </a:solidFill>
              </a:rPr>
              <a:t>rd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76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56542-6A50-F841-A3D0-053DD8A3D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Forwarding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71F76-E3CA-1C40-99C6-68BD52170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17</a:t>
            </a:fld>
            <a:endParaRPr lang="en-US"/>
          </a:p>
        </p:txBody>
      </p:sp>
      <p:pic>
        <p:nvPicPr>
          <p:cNvPr id="5" name="Google Shape;459;p46" descr="f04-54-P374493-bottom">
            <a:extLst>
              <a:ext uri="{FF2B5EF4-FFF2-40B4-BE49-F238E27FC236}">
                <a16:creationId xmlns:a16="http://schemas.microsoft.com/office/drawing/2014/main" id="{68E5F9BB-B731-DB4D-8E2A-E4FB9B41B76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b="4053"/>
          <a:stretch/>
        </p:blipFill>
        <p:spPr>
          <a:xfrm>
            <a:off x="1690258" y="2538605"/>
            <a:ext cx="5763484" cy="368482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4706E49-1DCA-0741-9E07-700034256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728" y="990600"/>
            <a:ext cx="8643035" cy="1486382"/>
          </a:xfrm>
        </p:spPr>
        <p:txBody>
          <a:bodyPr/>
          <a:lstStyle/>
          <a:p>
            <a:r>
              <a:rPr lang="en-US" sz="2000" dirty="0"/>
              <a:t>EX hazard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if (EX/</a:t>
            </a:r>
            <a:r>
              <a:rPr lang="en-US" sz="1800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MEM.RegWrite</a:t>
            </a:r>
            <a:r>
              <a:rPr lang="en-US" sz="18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and (EX/</a:t>
            </a:r>
            <a:r>
              <a:rPr lang="en-US" sz="1800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MEM.RegisterRd</a:t>
            </a:r>
            <a:r>
              <a:rPr lang="en-US" sz="18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≠ 0)</a:t>
            </a:r>
            <a:br>
              <a:rPr lang="en-US" sz="1800" dirty="0">
                <a:solidFill>
                  <a:srgbClr val="000000"/>
                </a:solidFill>
                <a:ea typeface="Arial"/>
                <a:cs typeface="Arial"/>
                <a:sym typeface="Arial"/>
              </a:rPr>
            </a:br>
            <a:r>
              <a:rPr lang="en-US" sz="18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   and (</a:t>
            </a:r>
            <a:r>
              <a:rPr lang="en-US" sz="1800" dirty="0">
                <a:solidFill>
                  <a:srgbClr val="00B050"/>
                </a:solidFill>
                <a:ea typeface="Arial"/>
                <a:cs typeface="Arial"/>
                <a:sym typeface="Arial"/>
              </a:rPr>
              <a:t>EX/</a:t>
            </a:r>
            <a:r>
              <a:rPr lang="en-US" sz="1800" dirty="0" err="1">
                <a:solidFill>
                  <a:srgbClr val="00B050"/>
                </a:solidFill>
                <a:ea typeface="Arial"/>
                <a:cs typeface="Arial"/>
                <a:sym typeface="Arial"/>
              </a:rPr>
              <a:t>MEM.RegisterRd</a:t>
            </a:r>
            <a:r>
              <a:rPr lang="en-US" sz="1800" dirty="0">
                <a:solidFill>
                  <a:srgbClr val="00B050"/>
                </a:solidFill>
                <a:ea typeface="Arial"/>
                <a:cs typeface="Arial"/>
                <a:sym typeface="Arial"/>
              </a:rPr>
              <a:t> = ID/</a:t>
            </a:r>
            <a:r>
              <a:rPr lang="en-US" sz="1800" dirty="0" err="1">
                <a:solidFill>
                  <a:srgbClr val="00B050"/>
                </a:solidFill>
                <a:ea typeface="Arial"/>
                <a:cs typeface="Arial"/>
                <a:sym typeface="Arial"/>
              </a:rPr>
              <a:t>EX.RegisterRs</a:t>
            </a:r>
            <a:r>
              <a:rPr lang="en-US" sz="18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))</a:t>
            </a:r>
            <a:r>
              <a:rPr lang="en-US" sz="28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</a:p>
          <a:p>
            <a:pPr marL="693737" lvl="2" indent="0">
              <a:spcAft>
                <a:spcPts val="600"/>
              </a:spcAft>
              <a:buNone/>
            </a:pPr>
            <a:r>
              <a:rPr lang="en-US" sz="1500" dirty="0">
                <a:solidFill>
                  <a:srgbClr val="3D5500"/>
                </a:solidFill>
              </a:rPr>
              <a:t>	</a:t>
            </a:r>
            <a:r>
              <a:rPr lang="en-US" sz="1500" dirty="0" err="1">
                <a:solidFill>
                  <a:srgbClr val="FF0000"/>
                </a:solidFill>
              </a:rPr>
              <a:t>ForwardA</a:t>
            </a:r>
            <a:r>
              <a:rPr lang="en-US" sz="1500" dirty="0">
                <a:solidFill>
                  <a:srgbClr val="FF0000"/>
                </a:solidFill>
              </a:rPr>
              <a:t> = 10 (where b10 = #2)</a:t>
            </a:r>
          </a:p>
        </p:txBody>
      </p:sp>
      <p:cxnSp>
        <p:nvCxnSpPr>
          <p:cNvPr id="12" name="Google Shape;276;p20">
            <a:extLst>
              <a:ext uri="{FF2B5EF4-FFF2-40B4-BE49-F238E27FC236}">
                <a16:creationId xmlns:a16="http://schemas.microsoft.com/office/drawing/2014/main" id="{0CC358C5-07D0-E146-986C-46F903F006C6}"/>
              </a:ext>
            </a:extLst>
          </p:cNvPr>
          <p:cNvCxnSpPr>
            <a:cxnSpLocks/>
          </p:cNvCxnSpPr>
          <p:nvPr/>
        </p:nvCxnSpPr>
        <p:spPr>
          <a:xfrm>
            <a:off x="5210680" y="3554321"/>
            <a:ext cx="187372" cy="0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" name="Google Shape;276;p20">
            <a:extLst>
              <a:ext uri="{FF2B5EF4-FFF2-40B4-BE49-F238E27FC236}">
                <a16:creationId xmlns:a16="http://schemas.microsoft.com/office/drawing/2014/main" id="{B6C7FFA4-ADFF-F148-A270-5ECD41329757}"/>
              </a:ext>
            </a:extLst>
          </p:cNvPr>
          <p:cNvCxnSpPr>
            <a:cxnSpLocks/>
          </p:cNvCxnSpPr>
          <p:nvPr/>
        </p:nvCxnSpPr>
        <p:spPr>
          <a:xfrm>
            <a:off x="5398052" y="3554321"/>
            <a:ext cx="0" cy="2471001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" name="Google Shape;276;p20">
            <a:extLst>
              <a:ext uri="{FF2B5EF4-FFF2-40B4-BE49-F238E27FC236}">
                <a16:creationId xmlns:a16="http://schemas.microsoft.com/office/drawing/2014/main" id="{EA0A5C54-9553-E243-9C46-B9661AA1A42C}"/>
              </a:ext>
            </a:extLst>
          </p:cNvPr>
          <p:cNvCxnSpPr>
            <a:cxnSpLocks/>
          </p:cNvCxnSpPr>
          <p:nvPr/>
        </p:nvCxnSpPr>
        <p:spPr>
          <a:xfrm flipV="1">
            <a:off x="3542748" y="6016401"/>
            <a:ext cx="1855304" cy="8921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" name="Google Shape;276;p20">
            <a:extLst>
              <a:ext uri="{FF2B5EF4-FFF2-40B4-BE49-F238E27FC236}">
                <a16:creationId xmlns:a16="http://schemas.microsoft.com/office/drawing/2014/main" id="{D97CC7E3-5215-9249-980E-C1A4D509EAD7}"/>
              </a:ext>
            </a:extLst>
          </p:cNvPr>
          <p:cNvCxnSpPr>
            <a:cxnSpLocks/>
          </p:cNvCxnSpPr>
          <p:nvPr/>
        </p:nvCxnSpPr>
        <p:spPr>
          <a:xfrm>
            <a:off x="3542748" y="3308626"/>
            <a:ext cx="0" cy="2716696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" name="Google Shape;275;p20">
            <a:extLst>
              <a:ext uri="{FF2B5EF4-FFF2-40B4-BE49-F238E27FC236}">
                <a16:creationId xmlns:a16="http://schemas.microsoft.com/office/drawing/2014/main" id="{C9F9C8F3-EC86-6E4F-8B0F-4B1ECA31AB74}"/>
              </a:ext>
            </a:extLst>
          </p:cNvPr>
          <p:cNvCxnSpPr>
            <a:cxnSpLocks/>
          </p:cNvCxnSpPr>
          <p:nvPr/>
        </p:nvCxnSpPr>
        <p:spPr>
          <a:xfrm>
            <a:off x="3538009" y="3308626"/>
            <a:ext cx="128426" cy="0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" name="Google Shape;276;p20">
            <a:extLst>
              <a:ext uri="{FF2B5EF4-FFF2-40B4-BE49-F238E27FC236}">
                <a16:creationId xmlns:a16="http://schemas.microsoft.com/office/drawing/2014/main" id="{78E6F37F-591D-8D49-B4A9-2A56B49F11B4}"/>
              </a:ext>
            </a:extLst>
          </p:cNvPr>
          <p:cNvCxnSpPr>
            <a:cxnSpLocks/>
          </p:cNvCxnSpPr>
          <p:nvPr/>
        </p:nvCxnSpPr>
        <p:spPr>
          <a:xfrm>
            <a:off x="5224415" y="5153193"/>
            <a:ext cx="110983" cy="0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" name="Google Shape;276;p20">
            <a:extLst>
              <a:ext uri="{FF2B5EF4-FFF2-40B4-BE49-F238E27FC236}">
                <a16:creationId xmlns:a16="http://schemas.microsoft.com/office/drawing/2014/main" id="{C6A13D91-7CAD-BA45-A80D-56E527B966A8}"/>
              </a:ext>
            </a:extLst>
          </p:cNvPr>
          <p:cNvCxnSpPr>
            <a:cxnSpLocks/>
          </p:cNvCxnSpPr>
          <p:nvPr/>
        </p:nvCxnSpPr>
        <p:spPr>
          <a:xfrm>
            <a:off x="5335398" y="5159915"/>
            <a:ext cx="0" cy="452320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275;p20">
            <a:extLst>
              <a:ext uri="{FF2B5EF4-FFF2-40B4-BE49-F238E27FC236}">
                <a16:creationId xmlns:a16="http://schemas.microsoft.com/office/drawing/2014/main" id="{21426C17-E2B0-4D44-9CF3-5C038112D0B8}"/>
              </a:ext>
            </a:extLst>
          </p:cNvPr>
          <p:cNvCxnSpPr>
            <a:cxnSpLocks/>
          </p:cNvCxnSpPr>
          <p:nvPr/>
        </p:nvCxnSpPr>
        <p:spPr>
          <a:xfrm flipH="1">
            <a:off x="4974672" y="5612235"/>
            <a:ext cx="360726" cy="0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" name="Google Shape;276;p20">
            <a:extLst>
              <a:ext uri="{FF2B5EF4-FFF2-40B4-BE49-F238E27FC236}">
                <a16:creationId xmlns:a16="http://schemas.microsoft.com/office/drawing/2014/main" id="{69692CBB-E77B-364E-827B-02C087C7D6FE}"/>
              </a:ext>
            </a:extLst>
          </p:cNvPr>
          <p:cNvCxnSpPr>
            <a:cxnSpLocks/>
          </p:cNvCxnSpPr>
          <p:nvPr/>
        </p:nvCxnSpPr>
        <p:spPr>
          <a:xfrm>
            <a:off x="3076270" y="4973004"/>
            <a:ext cx="262548" cy="0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276;p20">
            <a:extLst>
              <a:ext uri="{FF2B5EF4-FFF2-40B4-BE49-F238E27FC236}">
                <a16:creationId xmlns:a16="http://schemas.microsoft.com/office/drawing/2014/main" id="{5559A95A-15BB-0347-AA0F-B0DE7B556D58}"/>
              </a:ext>
            </a:extLst>
          </p:cNvPr>
          <p:cNvCxnSpPr>
            <a:cxnSpLocks/>
          </p:cNvCxnSpPr>
          <p:nvPr/>
        </p:nvCxnSpPr>
        <p:spPr>
          <a:xfrm>
            <a:off x="3338818" y="4973004"/>
            <a:ext cx="0" cy="639231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" name="Google Shape;275;p20">
            <a:extLst>
              <a:ext uri="{FF2B5EF4-FFF2-40B4-BE49-F238E27FC236}">
                <a16:creationId xmlns:a16="http://schemas.microsoft.com/office/drawing/2014/main" id="{56E5A7AE-A9A2-D843-A8EA-A0F58C90F932}"/>
              </a:ext>
            </a:extLst>
          </p:cNvPr>
          <p:cNvCxnSpPr>
            <a:cxnSpLocks/>
          </p:cNvCxnSpPr>
          <p:nvPr/>
        </p:nvCxnSpPr>
        <p:spPr>
          <a:xfrm>
            <a:off x="3338818" y="5612235"/>
            <a:ext cx="931178" cy="0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" name="Google Shape;276;p20">
            <a:extLst>
              <a:ext uri="{FF2B5EF4-FFF2-40B4-BE49-F238E27FC236}">
                <a16:creationId xmlns:a16="http://schemas.microsoft.com/office/drawing/2014/main" id="{8D011344-660A-E940-A21E-74F22A1F5206}"/>
              </a:ext>
            </a:extLst>
          </p:cNvPr>
          <p:cNvCxnSpPr>
            <a:cxnSpLocks/>
          </p:cNvCxnSpPr>
          <p:nvPr/>
        </p:nvCxnSpPr>
        <p:spPr>
          <a:xfrm>
            <a:off x="3745887" y="3554321"/>
            <a:ext cx="444439" cy="0"/>
          </a:xfrm>
          <a:prstGeom prst="straightConnector1">
            <a:avLst/>
          </a:prstGeom>
          <a:noFill/>
          <a:ln w="28575" cap="flat" cmpd="sng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276;p20">
            <a:extLst>
              <a:ext uri="{FF2B5EF4-FFF2-40B4-BE49-F238E27FC236}">
                <a16:creationId xmlns:a16="http://schemas.microsoft.com/office/drawing/2014/main" id="{4D9DEB7C-24D6-6249-9348-C7FBF8946B09}"/>
              </a:ext>
            </a:extLst>
          </p:cNvPr>
          <p:cNvCxnSpPr>
            <a:cxnSpLocks/>
          </p:cNvCxnSpPr>
          <p:nvPr/>
        </p:nvCxnSpPr>
        <p:spPr>
          <a:xfrm>
            <a:off x="4190326" y="3554321"/>
            <a:ext cx="0" cy="1906679"/>
          </a:xfrm>
          <a:prstGeom prst="straightConnector1">
            <a:avLst/>
          </a:prstGeom>
          <a:noFill/>
          <a:ln w="28575" cap="flat" cmpd="sng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" name="Google Shape;276;p20">
            <a:extLst>
              <a:ext uri="{FF2B5EF4-FFF2-40B4-BE49-F238E27FC236}">
                <a16:creationId xmlns:a16="http://schemas.microsoft.com/office/drawing/2014/main" id="{85E02FB3-4BB2-F14D-9E5B-1C4D23BC48AB}"/>
              </a:ext>
            </a:extLst>
          </p:cNvPr>
          <p:cNvCxnSpPr>
            <a:cxnSpLocks/>
          </p:cNvCxnSpPr>
          <p:nvPr/>
        </p:nvCxnSpPr>
        <p:spPr>
          <a:xfrm>
            <a:off x="4190326" y="5461000"/>
            <a:ext cx="165774" cy="0"/>
          </a:xfrm>
          <a:prstGeom prst="straightConnector1">
            <a:avLst/>
          </a:prstGeom>
          <a:noFill/>
          <a:ln w="28575" cap="flat" cmpd="sng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" name="Google Shape;275;p20">
            <a:extLst>
              <a:ext uri="{FF2B5EF4-FFF2-40B4-BE49-F238E27FC236}">
                <a16:creationId xmlns:a16="http://schemas.microsoft.com/office/drawing/2014/main" id="{C66543C0-9136-2244-B280-04FF6331A49D}"/>
              </a:ext>
            </a:extLst>
          </p:cNvPr>
          <p:cNvCxnSpPr>
            <a:cxnSpLocks/>
          </p:cNvCxnSpPr>
          <p:nvPr/>
        </p:nvCxnSpPr>
        <p:spPr>
          <a:xfrm flipH="1" flipV="1">
            <a:off x="3745887" y="3429000"/>
            <a:ext cx="1" cy="125321"/>
          </a:xfrm>
          <a:prstGeom prst="straightConnector1">
            <a:avLst/>
          </a:prstGeom>
          <a:noFill/>
          <a:ln w="28575" cap="flat" cmpd="sng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99450EE-D609-2C4F-8340-BEDA1B20E6AB}"/>
              </a:ext>
            </a:extLst>
          </p:cNvPr>
          <p:cNvSpPr txBox="1"/>
          <p:nvPr/>
        </p:nvSpPr>
        <p:spPr>
          <a:xfrm>
            <a:off x="4136654" y="2808435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FF0000"/>
                </a:solidFill>
              </a:rPr>
              <a:t>rs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43F4CB-EF03-4F46-AF1A-C2041E649F73}"/>
              </a:ext>
            </a:extLst>
          </p:cNvPr>
          <p:cNvSpPr txBox="1"/>
          <p:nvPr/>
        </p:nvSpPr>
        <p:spPr>
          <a:xfrm>
            <a:off x="4157494" y="3772567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rt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69AFF4-BC93-A549-9464-BCB90A690C8D}"/>
              </a:ext>
            </a:extLst>
          </p:cNvPr>
          <p:cNvSpPr txBox="1"/>
          <p:nvPr/>
        </p:nvSpPr>
        <p:spPr>
          <a:xfrm>
            <a:off x="4144136" y="5021415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FF0000"/>
                </a:solidFill>
              </a:rPr>
              <a:t>rd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5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56542-6A50-F841-A3D0-053DD8A3D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Forwarding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71F76-E3CA-1C40-99C6-68BD52170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18</a:t>
            </a:fld>
            <a:endParaRPr lang="en-US"/>
          </a:p>
        </p:txBody>
      </p:sp>
      <p:pic>
        <p:nvPicPr>
          <p:cNvPr id="5" name="Google Shape;459;p46" descr="f04-54-P374493-bottom">
            <a:extLst>
              <a:ext uri="{FF2B5EF4-FFF2-40B4-BE49-F238E27FC236}">
                <a16:creationId xmlns:a16="http://schemas.microsoft.com/office/drawing/2014/main" id="{68E5F9BB-B731-DB4D-8E2A-E4FB9B41B76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b="4053"/>
          <a:stretch/>
        </p:blipFill>
        <p:spPr>
          <a:xfrm>
            <a:off x="1690258" y="2538605"/>
            <a:ext cx="5763484" cy="368482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4706E49-1DCA-0741-9E07-700034256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728" y="990600"/>
            <a:ext cx="8643035" cy="1486382"/>
          </a:xfrm>
        </p:spPr>
        <p:txBody>
          <a:bodyPr/>
          <a:lstStyle/>
          <a:p>
            <a:r>
              <a:rPr lang="en-US" sz="2000" dirty="0"/>
              <a:t>EX hazard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if (EX/</a:t>
            </a:r>
            <a:r>
              <a:rPr lang="en-US" sz="1800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MEM.RegWrite</a:t>
            </a:r>
            <a:r>
              <a:rPr lang="en-US" sz="18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and (EX/</a:t>
            </a:r>
            <a:r>
              <a:rPr lang="en-US" sz="1800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MEM.RegisterRd</a:t>
            </a:r>
            <a:r>
              <a:rPr lang="en-US" sz="18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≠ 0)</a:t>
            </a:r>
            <a:br>
              <a:rPr lang="en-US" sz="1800" dirty="0">
                <a:solidFill>
                  <a:srgbClr val="000000"/>
                </a:solidFill>
                <a:ea typeface="Arial"/>
                <a:cs typeface="Arial"/>
                <a:sym typeface="Arial"/>
              </a:rPr>
            </a:br>
            <a:r>
              <a:rPr lang="en-US" sz="18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   and (</a:t>
            </a:r>
            <a:r>
              <a:rPr lang="en-US" sz="1800" dirty="0">
                <a:solidFill>
                  <a:srgbClr val="00B050"/>
                </a:solidFill>
                <a:ea typeface="Arial"/>
                <a:cs typeface="Arial"/>
                <a:sym typeface="Arial"/>
              </a:rPr>
              <a:t>EX/</a:t>
            </a:r>
            <a:r>
              <a:rPr lang="en-US" sz="1800" dirty="0" err="1">
                <a:solidFill>
                  <a:srgbClr val="00B050"/>
                </a:solidFill>
                <a:ea typeface="Arial"/>
                <a:cs typeface="Arial"/>
                <a:sym typeface="Arial"/>
              </a:rPr>
              <a:t>MEM.RegisterRd</a:t>
            </a:r>
            <a:r>
              <a:rPr lang="en-US" sz="1800" dirty="0">
                <a:solidFill>
                  <a:srgbClr val="00B050"/>
                </a:solidFill>
                <a:ea typeface="Arial"/>
                <a:cs typeface="Arial"/>
                <a:sym typeface="Arial"/>
              </a:rPr>
              <a:t> = ID/</a:t>
            </a:r>
            <a:r>
              <a:rPr lang="en-US" sz="1800" dirty="0" err="1">
                <a:solidFill>
                  <a:srgbClr val="00B050"/>
                </a:solidFill>
                <a:ea typeface="Arial"/>
                <a:cs typeface="Arial"/>
                <a:sym typeface="Arial"/>
              </a:rPr>
              <a:t>EX.RegisterRt</a:t>
            </a:r>
            <a:r>
              <a:rPr lang="en-US" sz="18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))</a:t>
            </a:r>
            <a:r>
              <a:rPr lang="en-US" sz="28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</a:p>
          <a:p>
            <a:pPr marL="693737" lvl="2" indent="0">
              <a:spcAft>
                <a:spcPts val="600"/>
              </a:spcAft>
              <a:buNone/>
            </a:pPr>
            <a:r>
              <a:rPr lang="en-US" sz="1500" dirty="0">
                <a:solidFill>
                  <a:srgbClr val="3D5500"/>
                </a:solidFill>
              </a:rPr>
              <a:t>	</a:t>
            </a:r>
            <a:r>
              <a:rPr lang="en-US" sz="1500" dirty="0" err="1">
                <a:solidFill>
                  <a:srgbClr val="FF0000"/>
                </a:solidFill>
              </a:rPr>
              <a:t>ForwardB</a:t>
            </a:r>
            <a:r>
              <a:rPr lang="en-US" sz="1500" dirty="0">
                <a:solidFill>
                  <a:srgbClr val="FF0000"/>
                </a:solidFill>
              </a:rPr>
              <a:t> = 10 (where b10 = #2)</a:t>
            </a:r>
          </a:p>
        </p:txBody>
      </p:sp>
      <p:cxnSp>
        <p:nvCxnSpPr>
          <p:cNvPr id="12" name="Google Shape;276;p20">
            <a:extLst>
              <a:ext uri="{FF2B5EF4-FFF2-40B4-BE49-F238E27FC236}">
                <a16:creationId xmlns:a16="http://schemas.microsoft.com/office/drawing/2014/main" id="{0CC358C5-07D0-E146-986C-46F903F006C6}"/>
              </a:ext>
            </a:extLst>
          </p:cNvPr>
          <p:cNvCxnSpPr>
            <a:cxnSpLocks/>
          </p:cNvCxnSpPr>
          <p:nvPr/>
        </p:nvCxnSpPr>
        <p:spPr>
          <a:xfrm>
            <a:off x="5210680" y="3554321"/>
            <a:ext cx="187372" cy="0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" name="Google Shape;276;p20">
            <a:extLst>
              <a:ext uri="{FF2B5EF4-FFF2-40B4-BE49-F238E27FC236}">
                <a16:creationId xmlns:a16="http://schemas.microsoft.com/office/drawing/2014/main" id="{B6C7FFA4-ADFF-F148-A270-5ECD41329757}"/>
              </a:ext>
            </a:extLst>
          </p:cNvPr>
          <p:cNvCxnSpPr>
            <a:cxnSpLocks/>
          </p:cNvCxnSpPr>
          <p:nvPr/>
        </p:nvCxnSpPr>
        <p:spPr>
          <a:xfrm>
            <a:off x="5398052" y="3554321"/>
            <a:ext cx="0" cy="2471001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" name="Google Shape;276;p20">
            <a:extLst>
              <a:ext uri="{FF2B5EF4-FFF2-40B4-BE49-F238E27FC236}">
                <a16:creationId xmlns:a16="http://schemas.microsoft.com/office/drawing/2014/main" id="{EA0A5C54-9553-E243-9C46-B9661AA1A42C}"/>
              </a:ext>
            </a:extLst>
          </p:cNvPr>
          <p:cNvCxnSpPr>
            <a:cxnSpLocks/>
          </p:cNvCxnSpPr>
          <p:nvPr/>
        </p:nvCxnSpPr>
        <p:spPr>
          <a:xfrm flipV="1">
            <a:off x="3542748" y="6016401"/>
            <a:ext cx="1855304" cy="8921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" name="Google Shape;276;p20">
            <a:extLst>
              <a:ext uri="{FF2B5EF4-FFF2-40B4-BE49-F238E27FC236}">
                <a16:creationId xmlns:a16="http://schemas.microsoft.com/office/drawing/2014/main" id="{D97CC7E3-5215-9249-980E-C1A4D509EAD7}"/>
              </a:ext>
            </a:extLst>
          </p:cNvPr>
          <p:cNvCxnSpPr>
            <a:cxnSpLocks/>
          </p:cNvCxnSpPr>
          <p:nvPr/>
        </p:nvCxnSpPr>
        <p:spPr>
          <a:xfrm>
            <a:off x="3542748" y="4243269"/>
            <a:ext cx="0" cy="1782053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" name="Google Shape;275;p20">
            <a:extLst>
              <a:ext uri="{FF2B5EF4-FFF2-40B4-BE49-F238E27FC236}">
                <a16:creationId xmlns:a16="http://schemas.microsoft.com/office/drawing/2014/main" id="{C9F9C8F3-EC86-6E4F-8B0F-4B1ECA31AB74}"/>
              </a:ext>
            </a:extLst>
          </p:cNvPr>
          <p:cNvCxnSpPr>
            <a:cxnSpLocks/>
          </p:cNvCxnSpPr>
          <p:nvPr/>
        </p:nvCxnSpPr>
        <p:spPr>
          <a:xfrm flipV="1">
            <a:off x="3542748" y="4243270"/>
            <a:ext cx="133745" cy="1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" name="Google Shape;276;p20">
            <a:extLst>
              <a:ext uri="{FF2B5EF4-FFF2-40B4-BE49-F238E27FC236}">
                <a16:creationId xmlns:a16="http://schemas.microsoft.com/office/drawing/2014/main" id="{78E6F37F-591D-8D49-B4A9-2A56B49F11B4}"/>
              </a:ext>
            </a:extLst>
          </p:cNvPr>
          <p:cNvCxnSpPr>
            <a:cxnSpLocks/>
          </p:cNvCxnSpPr>
          <p:nvPr/>
        </p:nvCxnSpPr>
        <p:spPr>
          <a:xfrm>
            <a:off x="5224415" y="5153193"/>
            <a:ext cx="110983" cy="0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" name="Google Shape;276;p20">
            <a:extLst>
              <a:ext uri="{FF2B5EF4-FFF2-40B4-BE49-F238E27FC236}">
                <a16:creationId xmlns:a16="http://schemas.microsoft.com/office/drawing/2014/main" id="{C6A13D91-7CAD-BA45-A80D-56E527B966A8}"/>
              </a:ext>
            </a:extLst>
          </p:cNvPr>
          <p:cNvCxnSpPr>
            <a:cxnSpLocks/>
          </p:cNvCxnSpPr>
          <p:nvPr/>
        </p:nvCxnSpPr>
        <p:spPr>
          <a:xfrm>
            <a:off x="5335398" y="5159915"/>
            <a:ext cx="0" cy="452320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275;p20">
            <a:extLst>
              <a:ext uri="{FF2B5EF4-FFF2-40B4-BE49-F238E27FC236}">
                <a16:creationId xmlns:a16="http://schemas.microsoft.com/office/drawing/2014/main" id="{21426C17-E2B0-4D44-9CF3-5C038112D0B8}"/>
              </a:ext>
            </a:extLst>
          </p:cNvPr>
          <p:cNvCxnSpPr>
            <a:cxnSpLocks/>
          </p:cNvCxnSpPr>
          <p:nvPr/>
        </p:nvCxnSpPr>
        <p:spPr>
          <a:xfrm flipH="1">
            <a:off x="4974672" y="5612235"/>
            <a:ext cx="360726" cy="0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" name="Google Shape;276;p20">
            <a:extLst>
              <a:ext uri="{FF2B5EF4-FFF2-40B4-BE49-F238E27FC236}">
                <a16:creationId xmlns:a16="http://schemas.microsoft.com/office/drawing/2014/main" id="{69692CBB-E77B-364E-827B-02C087C7D6FE}"/>
              </a:ext>
            </a:extLst>
          </p:cNvPr>
          <p:cNvCxnSpPr>
            <a:cxnSpLocks/>
          </p:cNvCxnSpPr>
          <p:nvPr/>
        </p:nvCxnSpPr>
        <p:spPr>
          <a:xfrm>
            <a:off x="3072491" y="5080780"/>
            <a:ext cx="169473" cy="0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276;p20">
            <a:extLst>
              <a:ext uri="{FF2B5EF4-FFF2-40B4-BE49-F238E27FC236}">
                <a16:creationId xmlns:a16="http://schemas.microsoft.com/office/drawing/2014/main" id="{5559A95A-15BB-0347-AA0F-B0DE7B556D58}"/>
              </a:ext>
            </a:extLst>
          </p:cNvPr>
          <p:cNvCxnSpPr>
            <a:cxnSpLocks/>
          </p:cNvCxnSpPr>
          <p:nvPr/>
        </p:nvCxnSpPr>
        <p:spPr>
          <a:xfrm>
            <a:off x="3241964" y="5080780"/>
            <a:ext cx="0" cy="663703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" name="Google Shape;275;p20">
            <a:extLst>
              <a:ext uri="{FF2B5EF4-FFF2-40B4-BE49-F238E27FC236}">
                <a16:creationId xmlns:a16="http://schemas.microsoft.com/office/drawing/2014/main" id="{56E5A7AE-A9A2-D843-A8EA-A0F58C90F932}"/>
              </a:ext>
            </a:extLst>
          </p:cNvPr>
          <p:cNvCxnSpPr>
            <a:cxnSpLocks/>
          </p:cNvCxnSpPr>
          <p:nvPr/>
        </p:nvCxnSpPr>
        <p:spPr>
          <a:xfrm>
            <a:off x="3240577" y="5744483"/>
            <a:ext cx="1059370" cy="0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" name="Google Shape;276;p20">
            <a:extLst>
              <a:ext uri="{FF2B5EF4-FFF2-40B4-BE49-F238E27FC236}">
                <a16:creationId xmlns:a16="http://schemas.microsoft.com/office/drawing/2014/main" id="{8D011344-660A-E940-A21E-74F22A1F5206}"/>
              </a:ext>
            </a:extLst>
          </p:cNvPr>
          <p:cNvCxnSpPr>
            <a:cxnSpLocks/>
          </p:cNvCxnSpPr>
          <p:nvPr/>
        </p:nvCxnSpPr>
        <p:spPr>
          <a:xfrm>
            <a:off x="3740727" y="4592317"/>
            <a:ext cx="340021" cy="0"/>
          </a:xfrm>
          <a:prstGeom prst="straightConnector1">
            <a:avLst/>
          </a:prstGeom>
          <a:noFill/>
          <a:ln w="28575" cap="flat" cmpd="sng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276;p20">
            <a:extLst>
              <a:ext uri="{FF2B5EF4-FFF2-40B4-BE49-F238E27FC236}">
                <a16:creationId xmlns:a16="http://schemas.microsoft.com/office/drawing/2014/main" id="{4D9DEB7C-24D6-6249-9348-C7FBF8946B09}"/>
              </a:ext>
            </a:extLst>
          </p:cNvPr>
          <p:cNvCxnSpPr>
            <a:cxnSpLocks/>
          </p:cNvCxnSpPr>
          <p:nvPr/>
        </p:nvCxnSpPr>
        <p:spPr>
          <a:xfrm>
            <a:off x="4080748" y="4592317"/>
            <a:ext cx="0" cy="946611"/>
          </a:xfrm>
          <a:prstGeom prst="straightConnector1">
            <a:avLst/>
          </a:prstGeom>
          <a:noFill/>
          <a:ln w="28575" cap="flat" cmpd="sng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" name="Google Shape;276;p20">
            <a:extLst>
              <a:ext uri="{FF2B5EF4-FFF2-40B4-BE49-F238E27FC236}">
                <a16:creationId xmlns:a16="http://schemas.microsoft.com/office/drawing/2014/main" id="{85E02FB3-4BB2-F14D-9E5B-1C4D23BC48AB}"/>
              </a:ext>
            </a:extLst>
          </p:cNvPr>
          <p:cNvCxnSpPr>
            <a:cxnSpLocks/>
          </p:cNvCxnSpPr>
          <p:nvPr/>
        </p:nvCxnSpPr>
        <p:spPr>
          <a:xfrm>
            <a:off x="4080748" y="5538928"/>
            <a:ext cx="219199" cy="0"/>
          </a:xfrm>
          <a:prstGeom prst="straightConnector1">
            <a:avLst/>
          </a:prstGeom>
          <a:noFill/>
          <a:ln w="28575" cap="flat" cmpd="sng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" name="Google Shape;275;p20">
            <a:extLst>
              <a:ext uri="{FF2B5EF4-FFF2-40B4-BE49-F238E27FC236}">
                <a16:creationId xmlns:a16="http://schemas.microsoft.com/office/drawing/2014/main" id="{C66543C0-9136-2244-B280-04FF6331A49D}"/>
              </a:ext>
            </a:extLst>
          </p:cNvPr>
          <p:cNvCxnSpPr>
            <a:cxnSpLocks/>
          </p:cNvCxnSpPr>
          <p:nvPr/>
        </p:nvCxnSpPr>
        <p:spPr>
          <a:xfrm flipH="1" flipV="1">
            <a:off x="3752154" y="4353581"/>
            <a:ext cx="1" cy="238737"/>
          </a:xfrm>
          <a:prstGeom prst="straightConnector1">
            <a:avLst/>
          </a:prstGeom>
          <a:noFill/>
          <a:ln w="28575" cap="flat" cmpd="sng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286D89B-CAEB-4441-B6D0-C45D0BFF3B99}"/>
              </a:ext>
            </a:extLst>
          </p:cNvPr>
          <p:cNvSpPr txBox="1"/>
          <p:nvPr/>
        </p:nvSpPr>
        <p:spPr>
          <a:xfrm>
            <a:off x="4136654" y="2808435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FF0000"/>
                </a:solidFill>
              </a:rPr>
              <a:t>rs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44D2CB-AD49-FF4D-BA53-37C169E17327}"/>
              </a:ext>
            </a:extLst>
          </p:cNvPr>
          <p:cNvSpPr txBox="1"/>
          <p:nvPr/>
        </p:nvSpPr>
        <p:spPr>
          <a:xfrm>
            <a:off x="4157494" y="3772567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rt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A9F208-D2D7-224E-A0BF-87DC896019E0}"/>
              </a:ext>
            </a:extLst>
          </p:cNvPr>
          <p:cNvSpPr txBox="1"/>
          <p:nvPr/>
        </p:nvSpPr>
        <p:spPr>
          <a:xfrm>
            <a:off x="4144136" y="5021415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FF0000"/>
                </a:solidFill>
              </a:rPr>
              <a:t>rd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26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56542-6A50-F841-A3D0-053DD8A3D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Forwarding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71F76-E3CA-1C40-99C6-68BD52170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19</a:t>
            </a:fld>
            <a:endParaRPr lang="en-US"/>
          </a:p>
        </p:txBody>
      </p:sp>
      <p:pic>
        <p:nvPicPr>
          <p:cNvPr id="5" name="Google Shape;459;p46" descr="f04-54-P374493-bottom">
            <a:extLst>
              <a:ext uri="{FF2B5EF4-FFF2-40B4-BE49-F238E27FC236}">
                <a16:creationId xmlns:a16="http://schemas.microsoft.com/office/drawing/2014/main" id="{68E5F9BB-B731-DB4D-8E2A-E4FB9B41B76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b="4053"/>
          <a:stretch/>
        </p:blipFill>
        <p:spPr>
          <a:xfrm>
            <a:off x="1690258" y="2538605"/>
            <a:ext cx="5763484" cy="36848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276;p20">
            <a:extLst>
              <a:ext uri="{FF2B5EF4-FFF2-40B4-BE49-F238E27FC236}">
                <a16:creationId xmlns:a16="http://schemas.microsoft.com/office/drawing/2014/main" id="{0CC358C5-07D0-E146-986C-46F903F006C6}"/>
              </a:ext>
            </a:extLst>
          </p:cNvPr>
          <p:cNvCxnSpPr>
            <a:cxnSpLocks/>
          </p:cNvCxnSpPr>
          <p:nvPr/>
        </p:nvCxnSpPr>
        <p:spPr>
          <a:xfrm>
            <a:off x="7340600" y="4178719"/>
            <a:ext cx="113142" cy="0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" name="Google Shape;276;p20">
            <a:extLst>
              <a:ext uri="{FF2B5EF4-FFF2-40B4-BE49-F238E27FC236}">
                <a16:creationId xmlns:a16="http://schemas.microsoft.com/office/drawing/2014/main" id="{B6C7FFA4-ADFF-F148-A270-5ECD41329757}"/>
              </a:ext>
            </a:extLst>
          </p:cNvPr>
          <p:cNvCxnSpPr>
            <a:cxnSpLocks/>
          </p:cNvCxnSpPr>
          <p:nvPr/>
        </p:nvCxnSpPr>
        <p:spPr>
          <a:xfrm>
            <a:off x="7453742" y="4178719"/>
            <a:ext cx="0" cy="1986262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" name="Google Shape;276;p20">
            <a:extLst>
              <a:ext uri="{FF2B5EF4-FFF2-40B4-BE49-F238E27FC236}">
                <a16:creationId xmlns:a16="http://schemas.microsoft.com/office/drawing/2014/main" id="{EA0A5C54-9553-E243-9C46-B9661AA1A42C}"/>
              </a:ext>
            </a:extLst>
          </p:cNvPr>
          <p:cNvCxnSpPr>
            <a:cxnSpLocks/>
          </p:cNvCxnSpPr>
          <p:nvPr/>
        </p:nvCxnSpPr>
        <p:spPr>
          <a:xfrm>
            <a:off x="3445844" y="6164982"/>
            <a:ext cx="4004601" cy="0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" name="Google Shape;276;p20">
            <a:extLst>
              <a:ext uri="{FF2B5EF4-FFF2-40B4-BE49-F238E27FC236}">
                <a16:creationId xmlns:a16="http://schemas.microsoft.com/office/drawing/2014/main" id="{D97CC7E3-5215-9249-980E-C1A4D509EAD7}"/>
              </a:ext>
            </a:extLst>
          </p:cNvPr>
          <p:cNvCxnSpPr>
            <a:cxnSpLocks/>
          </p:cNvCxnSpPr>
          <p:nvPr/>
        </p:nvCxnSpPr>
        <p:spPr>
          <a:xfrm>
            <a:off x="3445844" y="3092521"/>
            <a:ext cx="0" cy="3072460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" name="Google Shape;275;p20">
            <a:extLst>
              <a:ext uri="{FF2B5EF4-FFF2-40B4-BE49-F238E27FC236}">
                <a16:creationId xmlns:a16="http://schemas.microsoft.com/office/drawing/2014/main" id="{C9F9C8F3-EC86-6E4F-8B0F-4B1ECA31AB74}"/>
              </a:ext>
            </a:extLst>
          </p:cNvPr>
          <p:cNvCxnSpPr>
            <a:cxnSpLocks/>
          </p:cNvCxnSpPr>
          <p:nvPr/>
        </p:nvCxnSpPr>
        <p:spPr>
          <a:xfrm>
            <a:off x="3445844" y="3092521"/>
            <a:ext cx="232304" cy="0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" name="Google Shape;276;p20">
            <a:extLst>
              <a:ext uri="{FF2B5EF4-FFF2-40B4-BE49-F238E27FC236}">
                <a16:creationId xmlns:a16="http://schemas.microsoft.com/office/drawing/2014/main" id="{78E6F37F-591D-8D49-B4A9-2A56B49F11B4}"/>
              </a:ext>
            </a:extLst>
          </p:cNvPr>
          <p:cNvCxnSpPr>
            <a:cxnSpLocks/>
          </p:cNvCxnSpPr>
          <p:nvPr/>
        </p:nvCxnSpPr>
        <p:spPr>
          <a:xfrm>
            <a:off x="6744832" y="5173308"/>
            <a:ext cx="213177" cy="0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" name="Google Shape;276;p20">
            <a:extLst>
              <a:ext uri="{FF2B5EF4-FFF2-40B4-BE49-F238E27FC236}">
                <a16:creationId xmlns:a16="http://schemas.microsoft.com/office/drawing/2014/main" id="{C6A13D91-7CAD-BA45-A80D-56E527B966A8}"/>
              </a:ext>
            </a:extLst>
          </p:cNvPr>
          <p:cNvCxnSpPr>
            <a:cxnSpLocks/>
          </p:cNvCxnSpPr>
          <p:nvPr/>
        </p:nvCxnSpPr>
        <p:spPr>
          <a:xfrm>
            <a:off x="6958009" y="5173308"/>
            <a:ext cx="0" cy="548804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275;p20">
            <a:extLst>
              <a:ext uri="{FF2B5EF4-FFF2-40B4-BE49-F238E27FC236}">
                <a16:creationId xmlns:a16="http://schemas.microsoft.com/office/drawing/2014/main" id="{21426C17-E2B0-4D44-9CF3-5C038112D0B8}"/>
              </a:ext>
            </a:extLst>
          </p:cNvPr>
          <p:cNvCxnSpPr>
            <a:cxnSpLocks/>
          </p:cNvCxnSpPr>
          <p:nvPr/>
        </p:nvCxnSpPr>
        <p:spPr>
          <a:xfrm flipH="1">
            <a:off x="4970272" y="5722112"/>
            <a:ext cx="1987737" cy="0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" name="Google Shape;276;p20">
            <a:extLst>
              <a:ext uri="{FF2B5EF4-FFF2-40B4-BE49-F238E27FC236}">
                <a16:creationId xmlns:a16="http://schemas.microsoft.com/office/drawing/2014/main" id="{69692CBB-E77B-364E-827B-02C087C7D6FE}"/>
              </a:ext>
            </a:extLst>
          </p:cNvPr>
          <p:cNvCxnSpPr>
            <a:cxnSpLocks/>
          </p:cNvCxnSpPr>
          <p:nvPr/>
        </p:nvCxnSpPr>
        <p:spPr>
          <a:xfrm>
            <a:off x="3076270" y="4973004"/>
            <a:ext cx="262548" cy="0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276;p20">
            <a:extLst>
              <a:ext uri="{FF2B5EF4-FFF2-40B4-BE49-F238E27FC236}">
                <a16:creationId xmlns:a16="http://schemas.microsoft.com/office/drawing/2014/main" id="{5559A95A-15BB-0347-AA0F-B0DE7B556D58}"/>
              </a:ext>
            </a:extLst>
          </p:cNvPr>
          <p:cNvCxnSpPr>
            <a:cxnSpLocks/>
          </p:cNvCxnSpPr>
          <p:nvPr/>
        </p:nvCxnSpPr>
        <p:spPr>
          <a:xfrm>
            <a:off x="3338818" y="4973004"/>
            <a:ext cx="0" cy="639231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" name="Google Shape;275;p20">
            <a:extLst>
              <a:ext uri="{FF2B5EF4-FFF2-40B4-BE49-F238E27FC236}">
                <a16:creationId xmlns:a16="http://schemas.microsoft.com/office/drawing/2014/main" id="{56E5A7AE-A9A2-D843-A8EA-A0F58C90F932}"/>
              </a:ext>
            </a:extLst>
          </p:cNvPr>
          <p:cNvCxnSpPr>
            <a:cxnSpLocks/>
          </p:cNvCxnSpPr>
          <p:nvPr/>
        </p:nvCxnSpPr>
        <p:spPr>
          <a:xfrm>
            <a:off x="3338818" y="5612235"/>
            <a:ext cx="931178" cy="0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" name="Google Shape;276;p20">
            <a:extLst>
              <a:ext uri="{FF2B5EF4-FFF2-40B4-BE49-F238E27FC236}">
                <a16:creationId xmlns:a16="http://schemas.microsoft.com/office/drawing/2014/main" id="{8D011344-660A-E940-A21E-74F22A1F5206}"/>
              </a:ext>
            </a:extLst>
          </p:cNvPr>
          <p:cNvCxnSpPr>
            <a:cxnSpLocks/>
          </p:cNvCxnSpPr>
          <p:nvPr/>
        </p:nvCxnSpPr>
        <p:spPr>
          <a:xfrm>
            <a:off x="3745887" y="3554321"/>
            <a:ext cx="444439" cy="0"/>
          </a:xfrm>
          <a:prstGeom prst="straightConnector1">
            <a:avLst/>
          </a:prstGeom>
          <a:noFill/>
          <a:ln w="28575" cap="flat" cmpd="sng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276;p20">
            <a:extLst>
              <a:ext uri="{FF2B5EF4-FFF2-40B4-BE49-F238E27FC236}">
                <a16:creationId xmlns:a16="http://schemas.microsoft.com/office/drawing/2014/main" id="{4D9DEB7C-24D6-6249-9348-C7FBF8946B09}"/>
              </a:ext>
            </a:extLst>
          </p:cNvPr>
          <p:cNvCxnSpPr>
            <a:cxnSpLocks/>
          </p:cNvCxnSpPr>
          <p:nvPr/>
        </p:nvCxnSpPr>
        <p:spPr>
          <a:xfrm>
            <a:off x="4190326" y="3554321"/>
            <a:ext cx="0" cy="1906679"/>
          </a:xfrm>
          <a:prstGeom prst="straightConnector1">
            <a:avLst/>
          </a:prstGeom>
          <a:noFill/>
          <a:ln w="28575" cap="flat" cmpd="sng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" name="Google Shape;276;p20">
            <a:extLst>
              <a:ext uri="{FF2B5EF4-FFF2-40B4-BE49-F238E27FC236}">
                <a16:creationId xmlns:a16="http://schemas.microsoft.com/office/drawing/2014/main" id="{85E02FB3-4BB2-F14D-9E5B-1C4D23BC48AB}"/>
              </a:ext>
            </a:extLst>
          </p:cNvPr>
          <p:cNvCxnSpPr>
            <a:cxnSpLocks/>
          </p:cNvCxnSpPr>
          <p:nvPr/>
        </p:nvCxnSpPr>
        <p:spPr>
          <a:xfrm>
            <a:off x="4190326" y="5461000"/>
            <a:ext cx="165774" cy="0"/>
          </a:xfrm>
          <a:prstGeom prst="straightConnector1">
            <a:avLst/>
          </a:prstGeom>
          <a:noFill/>
          <a:ln w="28575" cap="flat" cmpd="sng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" name="Google Shape;275;p20">
            <a:extLst>
              <a:ext uri="{FF2B5EF4-FFF2-40B4-BE49-F238E27FC236}">
                <a16:creationId xmlns:a16="http://schemas.microsoft.com/office/drawing/2014/main" id="{C66543C0-9136-2244-B280-04FF6331A49D}"/>
              </a:ext>
            </a:extLst>
          </p:cNvPr>
          <p:cNvCxnSpPr>
            <a:cxnSpLocks/>
          </p:cNvCxnSpPr>
          <p:nvPr/>
        </p:nvCxnSpPr>
        <p:spPr>
          <a:xfrm flipH="1" flipV="1">
            <a:off x="3745887" y="3429000"/>
            <a:ext cx="1" cy="125321"/>
          </a:xfrm>
          <a:prstGeom prst="straightConnector1">
            <a:avLst/>
          </a:prstGeom>
          <a:noFill/>
          <a:ln w="28575" cap="flat" cmpd="sng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8BDF7DA-9191-2446-8B01-85B0FD79903C}"/>
              </a:ext>
            </a:extLst>
          </p:cNvPr>
          <p:cNvSpPr txBox="1">
            <a:spLocks/>
          </p:cNvSpPr>
          <p:nvPr/>
        </p:nvSpPr>
        <p:spPr bwMode="auto">
          <a:xfrm>
            <a:off x="306728" y="990600"/>
            <a:ext cx="8643035" cy="148638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charset="0"/>
              <a:buBlip>
                <a:blip r:embed="rId3"/>
              </a:buBlip>
              <a:defRPr sz="30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692150" indent="-3476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Blip>
                <a:blip r:embed="rId4"/>
              </a:buBlip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36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charset="0"/>
              <a:buBlip>
                <a:blip r:embed="rId5"/>
              </a:buBlip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113" indent="-292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charset="0"/>
              <a:buBlip>
                <a:blip r:embed="rId4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6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0558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0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2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4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defTabSz="914400"/>
            <a:r>
              <a:rPr lang="en-US" sz="2000" kern="0" dirty="0"/>
              <a:t>MEM hazard</a:t>
            </a:r>
          </a:p>
          <a:p>
            <a:pPr lvl="1" defTabSz="914400"/>
            <a:r>
              <a:rPr lang="en-US" sz="1800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if (MEM/</a:t>
            </a:r>
            <a:r>
              <a:rPr lang="en-US" sz="1800" kern="0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WB.RegWrite</a:t>
            </a:r>
            <a:r>
              <a:rPr lang="en-US" sz="1800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and (MEM/</a:t>
            </a:r>
            <a:r>
              <a:rPr lang="en-US" sz="1800" kern="0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WB.RegisterRd</a:t>
            </a:r>
            <a:r>
              <a:rPr lang="en-US" sz="1800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≠ 0)</a:t>
            </a:r>
            <a:br>
              <a:rPr lang="en-US" sz="1800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</a:br>
            <a:r>
              <a:rPr lang="en-US" sz="1800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   and (</a:t>
            </a:r>
            <a:r>
              <a:rPr lang="en-US" sz="1800" kern="0" dirty="0">
                <a:solidFill>
                  <a:srgbClr val="00B050"/>
                </a:solidFill>
                <a:ea typeface="Arial"/>
                <a:cs typeface="Arial"/>
                <a:sym typeface="Arial"/>
              </a:rPr>
              <a:t>MEM/</a:t>
            </a:r>
            <a:r>
              <a:rPr lang="en-US" sz="1800" kern="0" dirty="0" err="1">
                <a:solidFill>
                  <a:srgbClr val="00B050"/>
                </a:solidFill>
                <a:ea typeface="Arial"/>
                <a:cs typeface="Arial"/>
                <a:sym typeface="Arial"/>
              </a:rPr>
              <a:t>WB.RegisterRd</a:t>
            </a:r>
            <a:r>
              <a:rPr lang="en-US" sz="1800" kern="0" dirty="0">
                <a:solidFill>
                  <a:srgbClr val="00B050"/>
                </a:solidFill>
                <a:ea typeface="Arial"/>
                <a:cs typeface="Arial"/>
                <a:sym typeface="Arial"/>
              </a:rPr>
              <a:t> = ID/</a:t>
            </a:r>
            <a:r>
              <a:rPr lang="en-US" sz="1800" kern="0" dirty="0" err="1">
                <a:solidFill>
                  <a:srgbClr val="00B050"/>
                </a:solidFill>
                <a:ea typeface="Arial"/>
                <a:cs typeface="Arial"/>
                <a:sym typeface="Arial"/>
              </a:rPr>
              <a:t>EX.RegisterRs</a:t>
            </a:r>
            <a:r>
              <a:rPr lang="en-US" sz="1800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))</a:t>
            </a:r>
            <a:r>
              <a:rPr lang="en-US" sz="2800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</a:p>
          <a:p>
            <a:pPr marL="693737" lvl="2" indent="0" defTabSz="914400">
              <a:spcAft>
                <a:spcPts val="600"/>
              </a:spcAft>
              <a:buFont typeface="Wingdings" charset="0"/>
              <a:buNone/>
            </a:pPr>
            <a:r>
              <a:rPr lang="en-US" sz="1500" kern="0" dirty="0">
                <a:solidFill>
                  <a:srgbClr val="3D5500"/>
                </a:solidFill>
              </a:rPr>
              <a:t>	</a:t>
            </a:r>
            <a:r>
              <a:rPr lang="en-US" sz="1500" kern="0" dirty="0" err="1">
                <a:solidFill>
                  <a:srgbClr val="FF0000"/>
                </a:solidFill>
              </a:rPr>
              <a:t>ForwardA</a:t>
            </a:r>
            <a:r>
              <a:rPr lang="en-US" sz="1500" kern="0" dirty="0">
                <a:solidFill>
                  <a:srgbClr val="FF0000"/>
                </a:solidFill>
              </a:rPr>
              <a:t> = 01 (where b01 = #1)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04708A-284A-6240-A106-208A6D6D10ED}"/>
              </a:ext>
            </a:extLst>
          </p:cNvPr>
          <p:cNvSpPr txBox="1"/>
          <p:nvPr/>
        </p:nvSpPr>
        <p:spPr>
          <a:xfrm>
            <a:off x="4136654" y="2808435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FF0000"/>
                </a:solidFill>
              </a:rPr>
              <a:t>rs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51EDB2-9774-5342-AA08-AA5A06212514}"/>
              </a:ext>
            </a:extLst>
          </p:cNvPr>
          <p:cNvSpPr txBox="1"/>
          <p:nvPr/>
        </p:nvSpPr>
        <p:spPr>
          <a:xfrm>
            <a:off x="4157494" y="3772567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rt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63E330-4B1D-E949-B522-DF56FF67E7FD}"/>
              </a:ext>
            </a:extLst>
          </p:cNvPr>
          <p:cNvSpPr txBox="1"/>
          <p:nvPr/>
        </p:nvSpPr>
        <p:spPr>
          <a:xfrm>
            <a:off x="4144136" y="5021415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FF0000"/>
                </a:solidFill>
              </a:rPr>
              <a:t>rd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87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191885B8-12D0-4945-9340-B3A0D40E5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Multicycle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D60E1B-FAFB-4177-9803-0CC765517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2</a:t>
            </a:fld>
            <a:endParaRPr lang="en-US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2CA65F51-ADF0-CC45-BD1B-D04EEB978C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773" y="1085301"/>
            <a:ext cx="8774991" cy="179042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charset="0"/>
              <a:buBlip>
                <a:blip r:embed="rId3"/>
              </a:buBlip>
              <a:defRPr sz="30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692150" indent="-3476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Blip>
                <a:blip r:embed="rId4"/>
              </a:buBlip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36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charset="0"/>
              <a:buBlip>
                <a:blip r:embed="rId5"/>
              </a:buBlip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113" indent="-292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charset="0"/>
              <a:buBlip>
                <a:blip r:embed="rId4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6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0558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0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2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4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dirty="0">
                <a:latin typeface="Helvetica" pitchFamily="2" charset="0"/>
              </a:rPr>
              <a:t>Divides operations into steps</a:t>
            </a:r>
          </a:p>
          <a:p>
            <a:r>
              <a:rPr lang="en-US" sz="2000" dirty="0">
                <a:latin typeface="Helvetica" pitchFamily="2" charset="0"/>
              </a:rPr>
              <a:t>One cycle per step</a:t>
            </a:r>
          </a:p>
          <a:p>
            <a:r>
              <a:rPr lang="en-US" sz="2000" dirty="0">
                <a:latin typeface="Helvetica" pitchFamily="2" charset="0"/>
              </a:rPr>
              <a:t>Critical Path: longest functional unit per step (i.e., PC+4 vs I-Mem) </a:t>
            </a:r>
            <a:endParaRPr lang="en-US" sz="1800" dirty="0">
              <a:latin typeface="Helvetica" pitchFamily="2" charset="0"/>
            </a:endParaRPr>
          </a:p>
        </p:txBody>
      </p:sp>
      <p:pic>
        <p:nvPicPr>
          <p:cNvPr id="7" name="Google Shape;150;p13" descr="image.pdf">
            <a:extLst>
              <a:ext uri="{FF2B5EF4-FFF2-40B4-BE49-F238E27FC236}">
                <a16:creationId xmlns:a16="http://schemas.microsoft.com/office/drawing/2014/main" id="{66D234A5-36FB-764F-A725-42B464AE4AC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82649" y="2749111"/>
            <a:ext cx="7175493" cy="31182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EA20E6-F86C-0040-A538-A2B60E0354EC}"/>
              </a:ext>
            </a:extLst>
          </p:cNvPr>
          <p:cNvCxnSpPr>
            <a:cxnSpLocks/>
          </p:cNvCxnSpPr>
          <p:nvPr/>
        </p:nvCxnSpPr>
        <p:spPr>
          <a:xfrm>
            <a:off x="2796802" y="2610196"/>
            <a:ext cx="0" cy="3564973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18A06F-F178-CB46-8278-68462E070ED1}"/>
              </a:ext>
            </a:extLst>
          </p:cNvPr>
          <p:cNvCxnSpPr>
            <a:cxnSpLocks/>
          </p:cNvCxnSpPr>
          <p:nvPr/>
        </p:nvCxnSpPr>
        <p:spPr>
          <a:xfrm>
            <a:off x="4655521" y="2610196"/>
            <a:ext cx="0" cy="3564973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C6A0D8-34AC-C44E-AC4F-400A72DCA811}"/>
              </a:ext>
            </a:extLst>
          </p:cNvPr>
          <p:cNvCxnSpPr>
            <a:cxnSpLocks/>
          </p:cNvCxnSpPr>
          <p:nvPr/>
        </p:nvCxnSpPr>
        <p:spPr>
          <a:xfrm>
            <a:off x="6187835" y="2610196"/>
            <a:ext cx="0" cy="3564973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A0DC2D1-4B9A-274A-B9DC-E17BC3ABC411}"/>
              </a:ext>
            </a:extLst>
          </p:cNvPr>
          <p:cNvCxnSpPr>
            <a:cxnSpLocks/>
          </p:cNvCxnSpPr>
          <p:nvPr/>
        </p:nvCxnSpPr>
        <p:spPr>
          <a:xfrm>
            <a:off x="7501168" y="2599122"/>
            <a:ext cx="0" cy="3564973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5BCF450-123C-FE45-9EBC-1AE15EE56B8A}"/>
              </a:ext>
            </a:extLst>
          </p:cNvPr>
          <p:cNvSpPr txBox="1"/>
          <p:nvPr/>
        </p:nvSpPr>
        <p:spPr>
          <a:xfrm>
            <a:off x="1548551" y="5980210"/>
            <a:ext cx="411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IF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AACF0D-85AA-3648-84F4-AEBC20A5D8D4}"/>
              </a:ext>
            </a:extLst>
          </p:cNvPr>
          <p:cNvSpPr txBox="1"/>
          <p:nvPr/>
        </p:nvSpPr>
        <p:spPr>
          <a:xfrm>
            <a:off x="3501795" y="5980211"/>
            <a:ext cx="537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ID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03FF18-4459-6648-8DA2-9DDDA38634DC}"/>
              </a:ext>
            </a:extLst>
          </p:cNvPr>
          <p:cNvSpPr txBox="1"/>
          <p:nvPr/>
        </p:nvSpPr>
        <p:spPr>
          <a:xfrm>
            <a:off x="5206486" y="6010009"/>
            <a:ext cx="604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EX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D5142A-34CD-9D40-BDDF-BA2DDD36EB2F}"/>
              </a:ext>
            </a:extLst>
          </p:cNvPr>
          <p:cNvSpPr txBox="1"/>
          <p:nvPr/>
        </p:nvSpPr>
        <p:spPr>
          <a:xfrm>
            <a:off x="7646199" y="6004665"/>
            <a:ext cx="773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1B8BE9-F03D-0941-BB85-BB55AFEAEE19}"/>
              </a:ext>
            </a:extLst>
          </p:cNvPr>
          <p:cNvSpPr txBox="1"/>
          <p:nvPr/>
        </p:nvSpPr>
        <p:spPr>
          <a:xfrm>
            <a:off x="6459809" y="6004665"/>
            <a:ext cx="773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MEM</a:t>
            </a:r>
          </a:p>
        </p:txBody>
      </p:sp>
    </p:spTree>
    <p:extLst>
      <p:ext uri="{BB962C8B-B14F-4D97-AF65-F5344CB8AC3E}">
        <p14:creationId xmlns:p14="http://schemas.microsoft.com/office/powerpoint/2010/main" val="1109237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56542-6A50-F841-A3D0-053DD8A3D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Forwarding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71F76-E3CA-1C40-99C6-68BD52170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20</a:t>
            </a:fld>
            <a:endParaRPr lang="en-US"/>
          </a:p>
        </p:txBody>
      </p:sp>
      <p:pic>
        <p:nvPicPr>
          <p:cNvPr id="5" name="Google Shape;459;p46" descr="f04-54-P374493-bottom">
            <a:extLst>
              <a:ext uri="{FF2B5EF4-FFF2-40B4-BE49-F238E27FC236}">
                <a16:creationId xmlns:a16="http://schemas.microsoft.com/office/drawing/2014/main" id="{68E5F9BB-B731-DB4D-8E2A-E4FB9B41B76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b="4053"/>
          <a:stretch/>
        </p:blipFill>
        <p:spPr>
          <a:xfrm>
            <a:off x="1690258" y="2538605"/>
            <a:ext cx="5763484" cy="368482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4706E49-1DCA-0741-9E07-700034256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728" y="990600"/>
            <a:ext cx="8643035" cy="1486382"/>
          </a:xfrm>
        </p:spPr>
        <p:txBody>
          <a:bodyPr/>
          <a:lstStyle/>
          <a:p>
            <a:r>
              <a:rPr lang="en-US" sz="2000" dirty="0"/>
              <a:t>MEM hazard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if (MEM/</a:t>
            </a:r>
            <a:r>
              <a:rPr lang="en-US" sz="1800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WB.RegWrite</a:t>
            </a:r>
            <a:r>
              <a:rPr lang="en-US" sz="18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and (MEM/</a:t>
            </a:r>
            <a:r>
              <a:rPr lang="en-US" sz="1800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WB.RegisterRd</a:t>
            </a:r>
            <a:r>
              <a:rPr lang="en-US" sz="18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≠ 0)</a:t>
            </a:r>
            <a:br>
              <a:rPr lang="en-US" sz="1800" dirty="0">
                <a:solidFill>
                  <a:srgbClr val="000000"/>
                </a:solidFill>
                <a:ea typeface="Arial"/>
                <a:cs typeface="Arial"/>
                <a:sym typeface="Arial"/>
              </a:rPr>
            </a:br>
            <a:r>
              <a:rPr lang="en-US" sz="18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   and (</a:t>
            </a:r>
            <a:r>
              <a:rPr lang="en-US" sz="1800" dirty="0">
                <a:solidFill>
                  <a:srgbClr val="00B050"/>
                </a:solidFill>
                <a:ea typeface="Arial"/>
                <a:cs typeface="Arial"/>
                <a:sym typeface="Arial"/>
              </a:rPr>
              <a:t>MEM/</a:t>
            </a:r>
            <a:r>
              <a:rPr lang="en-US" sz="1800" dirty="0" err="1">
                <a:solidFill>
                  <a:srgbClr val="00B050"/>
                </a:solidFill>
                <a:ea typeface="Arial"/>
                <a:cs typeface="Arial"/>
                <a:sym typeface="Arial"/>
              </a:rPr>
              <a:t>WB.RegisterRd</a:t>
            </a:r>
            <a:r>
              <a:rPr lang="en-US" sz="1800" dirty="0">
                <a:solidFill>
                  <a:srgbClr val="00B050"/>
                </a:solidFill>
                <a:ea typeface="Arial"/>
                <a:cs typeface="Arial"/>
                <a:sym typeface="Arial"/>
              </a:rPr>
              <a:t> = ID/</a:t>
            </a:r>
            <a:r>
              <a:rPr lang="en-US" sz="1800" dirty="0" err="1">
                <a:solidFill>
                  <a:srgbClr val="00B050"/>
                </a:solidFill>
                <a:ea typeface="Arial"/>
                <a:cs typeface="Arial"/>
                <a:sym typeface="Arial"/>
              </a:rPr>
              <a:t>EX.RegisterRt</a:t>
            </a:r>
            <a:r>
              <a:rPr lang="en-US" sz="18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))</a:t>
            </a:r>
            <a:r>
              <a:rPr lang="en-US" sz="28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</a:p>
          <a:p>
            <a:pPr marL="693737" lvl="2" indent="0">
              <a:spcAft>
                <a:spcPts val="600"/>
              </a:spcAft>
              <a:buNone/>
            </a:pPr>
            <a:r>
              <a:rPr lang="en-US" sz="1500" dirty="0">
                <a:solidFill>
                  <a:srgbClr val="3D5500"/>
                </a:solidFill>
              </a:rPr>
              <a:t>	</a:t>
            </a:r>
            <a:r>
              <a:rPr lang="en-US" sz="1500" dirty="0" err="1">
                <a:solidFill>
                  <a:srgbClr val="FF0000"/>
                </a:solidFill>
              </a:rPr>
              <a:t>ForwardB</a:t>
            </a:r>
            <a:r>
              <a:rPr lang="en-US" sz="1500" dirty="0">
                <a:solidFill>
                  <a:srgbClr val="FF0000"/>
                </a:solidFill>
              </a:rPr>
              <a:t> = 01 (where b01 = #1)</a:t>
            </a:r>
          </a:p>
        </p:txBody>
      </p:sp>
      <p:cxnSp>
        <p:nvCxnSpPr>
          <p:cNvPr id="12" name="Google Shape;276;p20">
            <a:extLst>
              <a:ext uri="{FF2B5EF4-FFF2-40B4-BE49-F238E27FC236}">
                <a16:creationId xmlns:a16="http://schemas.microsoft.com/office/drawing/2014/main" id="{0CC358C5-07D0-E146-986C-46F903F006C6}"/>
              </a:ext>
            </a:extLst>
          </p:cNvPr>
          <p:cNvCxnSpPr>
            <a:cxnSpLocks/>
          </p:cNvCxnSpPr>
          <p:nvPr/>
        </p:nvCxnSpPr>
        <p:spPr>
          <a:xfrm>
            <a:off x="7345680" y="4171848"/>
            <a:ext cx="108062" cy="0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" name="Google Shape;276;p20">
            <a:extLst>
              <a:ext uri="{FF2B5EF4-FFF2-40B4-BE49-F238E27FC236}">
                <a16:creationId xmlns:a16="http://schemas.microsoft.com/office/drawing/2014/main" id="{B6C7FFA4-ADFF-F148-A270-5ECD41329757}"/>
              </a:ext>
            </a:extLst>
          </p:cNvPr>
          <p:cNvCxnSpPr>
            <a:cxnSpLocks/>
          </p:cNvCxnSpPr>
          <p:nvPr/>
        </p:nvCxnSpPr>
        <p:spPr>
          <a:xfrm>
            <a:off x="7453742" y="4171848"/>
            <a:ext cx="0" cy="1991223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" name="Google Shape;276;p20">
            <a:extLst>
              <a:ext uri="{FF2B5EF4-FFF2-40B4-BE49-F238E27FC236}">
                <a16:creationId xmlns:a16="http://schemas.microsoft.com/office/drawing/2014/main" id="{EA0A5C54-9553-E243-9C46-B9661AA1A42C}"/>
              </a:ext>
            </a:extLst>
          </p:cNvPr>
          <p:cNvCxnSpPr>
            <a:cxnSpLocks/>
          </p:cNvCxnSpPr>
          <p:nvPr/>
        </p:nvCxnSpPr>
        <p:spPr>
          <a:xfrm>
            <a:off x="3449320" y="6163071"/>
            <a:ext cx="4004422" cy="1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" name="Google Shape;276;p20">
            <a:extLst>
              <a:ext uri="{FF2B5EF4-FFF2-40B4-BE49-F238E27FC236}">
                <a16:creationId xmlns:a16="http://schemas.microsoft.com/office/drawing/2014/main" id="{D97CC7E3-5215-9249-980E-C1A4D509EAD7}"/>
              </a:ext>
            </a:extLst>
          </p:cNvPr>
          <p:cNvCxnSpPr>
            <a:cxnSpLocks/>
          </p:cNvCxnSpPr>
          <p:nvPr/>
        </p:nvCxnSpPr>
        <p:spPr>
          <a:xfrm flipV="1">
            <a:off x="3449320" y="4048760"/>
            <a:ext cx="0" cy="2114311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" name="Google Shape;275;p20">
            <a:extLst>
              <a:ext uri="{FF2B5EF4-FFF2-40B4-BE49-F238E27FC236}">
                <a16:creationId xmlns:a16="http://schemas.microsoft.com/office/drawing/2014/main" id="{C9F9C8F3-EC86-6E4F-8B0F-4B1ECA31AB74}"/>
              </a:ext>
            </a:extLst>
          </p:cNvPr>
          <p:cNvCxnSpPr>
            <a:cxnSpLocks/>
          </p:cNvCxnSpPr>
          <p:nvPr/>
        </p:nvCxnSpPr>
        <p:spPr>
          <a:xfrm flipV="1">
            <a:off x="3449320" y="4048760"/>
            <a:ext cx="228600" cy="1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" name="Google Shape;276;p20">
            <a:extLst>
              <a:ext uri="{FF2B5EF4-FFF2-40B4-BE49-F238E27FC236}">
                <a16:creationId xmlns:a16="http://schemas.microsoft.com/office/drawing/2014/main" id="{78E6F37F-591D-8D49-B4A9-2A56B49F11B4}"/>
              </a:ext>
            </a:extLst>
          </p:cNvPr>
          <p:cNvCxnSpPr>
            <a:cxnSpLocks/>
          </p:cNvCxnSpPr>
          <p:nvPr/>
        </p:nvCxnSpPr>
        <p:spPr>
          <a:xfrm>
            <a:off x="6753060" y="5178408"/>
            <a:ext cx="196380" cy="0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" name="Google Shape;276;p20">
            <a:extLst>
              <a:ext uri="{FF2B5EF4-FFF2-40B4-BE49-F238E27FC236}">
                <a16:creationId xmlns:a16="http://schemas.microsoft.com/office/drawing/2014/main" id="{C6A13D91-7CAD-BA45-A80D-56E527B966A8}"/>
              </a:ext>
            </a:extLst>
          </p:cNvPr>
          <p:cNvCxnSpPr>
            <a:cxnSpLocks/>
          </p:cNvCxnSpPr>
          <p:nvPr/>
        </p:nvCxnSpPr>
        <p:spPr>
          <a:xfrm>
            <a:off x="6949440" y="5178408"/>
            <a:ext cx="0" cy="532844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275;p20">
            <a:extLst>
              <a:ext uri="{FF2B5EF4-FFF2-40B4-BE49-F238E27FC236}">
                <a16:creationId xmlns:a16="http://schemas.microsoft.com/office/drawing/2014/main" id="{21426C17-E2B0-4D44-9CF3-5C038112D0B8}"/>
              </a:ext>
            </a:extLst>
          </p:cNvPr>
          <p:cNvCxnSpPr>
            <a:cxnSpLocks/>
          </p:cNvCxnSpPr>
          <p:nvPr/>
        </p:nvCxnSpPr>
        <p:spPr>
          <a:xfrm flipH="1">
            <a:off x="4980482" y="5711252"/>
            <a:ext cx="1968958" cy="0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" name="Google Shape;276;p20">
            <a:extLst>
              <a:ext uri="{FF2B5EF4-FFF2-40B4-BE49-F238E27FC236}">
                <a16:creationId xmlns:a16="http://schemas.microsoft.com/office/drawing/2014/main" id="{69692CBB-E77B-364E-827B-02C087C7D6FE}"/>
              </a:ext>
            </a:extLst>
          </p:cNvPr>
          <p:cNvCxnSpPr>
            <a:cxnSpLocks/>
          </p:cNvCxnSpPr>
          <p:nvPr/>
        </p:nvCxnSpPr>
        <p:spPr>
          <a:xfrm>
            <a:off x="3072491" y="5080780"/>
            <a:ext cx="169473" cy="0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276;p20">
            <a:extLst>
              <a:ext uri="{FF2B5EF4-FFF2-40B4-BE49-F238E27FC236}">
                <a16:creationId xmlns:a16="http://schemas.microsoft.com/office/drawing/2014/main" id="{5559A95A-15BB-0347-AA0F-B0DE7B556D58}"/>
              </a:ext>
            </a:extLst>
          </p:cNvPr>
          <p:cNvCxnSpPr>
            <a:cxnSpLocks/>
          </p:cNvCxnSpPr>
          <p:nvPr/>
        </p:nvCxnSpPr>
        <p:spPr>
          <a:xfrm>
            <a:off x="3241964" y="5080780"/>
            <a:ext cx="0" cy="663703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" name="Google Shape;275;p20">
            <a:extLst>
              <a:ext uri="{FF2B5EF4-FFF2-40B4-BE49-F238E27FC236}">
                <a16:creationId xmlns:a16="http://schemas.microsoft.com/office/drawing/2014/main" id="{56E5A7AE-A9A2-D843-A8EA-A0F58C90F932}"/>
              </a:ext>
            </a:extLst>
          </p:cNvPr>
          <p:cNvCxnSpPr>
            <a:cxnSpLocks/>
          </p:cNvCxnSpPr>
          <p:nvPr/>
        </p:nvCxnSpPr>
        <p:spPr>
          <a:xfrm>
            <a:off x="3240577" y="5744483"/>
            <a:ext cx="1059370" cy="0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" name="Google Shape;276;p20">
            <a:extLst>
              <a:ext uri="{FF2B5EF4-FFF2-40B4-BE49-F238E27FC236}">
                <a16:creationId xmlns:a16="http://schemas.microsoft.com/office/drawing/2014/main" id="{8D011344-660A-E940-A21E-74F22A1F5206}"/>
              </a:ext>
            </a:extLst>
          </p:cNvPr>
          <p:cNvCxnSpPr>
            <a:cxnSpLocks/>
          </p:cNvCxnSpPr>
          <p:nvPr/>
        </p:nvCxnSpPr>
        <p:spPr>
          <a:xfrm>
            <a:off x="3740727" y="4592317"/>
            <a:ext cx="340021" cy="0"/>
          </a:xfrm>
          <a:prstGeom prst="straightConnector1">
            <a:avLst/>
          </a:prstGeom>
          <a:noFill/>
          <a:ln w="28575" cap="flat" cmpd="sng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276;p20">
            <a:extLst>
              <a:ext uri="{FF2B5EF4-FFF2-40B4-BE49-F238E27FC236}">
                <a16:creationId xmlns:a16="http://schemas.microsoft.com/office/drawing/2014/main" id="{4D9DEB7C-24D6-6249-9348-C7FBF8946B09}"/>
              </a:ext>
            </a:extLst>
          </p:cNvPr>
          <p:cNvCxnSpPr>
            <a:cxnSpLocks/>
          </p:cNvCxnSpPr>
          <p:nvPr/>
        </p:nvCxnSpPr>
        <p:spPr>
          <a:xfrm>
            <a:off x="4080748" y="4592317"/>
            <a:ext cx="0" cy="946611"/>
          </a:xfrm>
          <a:prstGeom prst="straightConnector1">
            <a:avLst/>
          </a:prstGeom>
          <a:noFill/>
          <a:ln w="28575" cap="flat" cmpd="sng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" name="Google Shape;276;p20">
            <a:extLst>
              <a:ext uri="{FF2B5EF4-FFF2-40B4-BE49-F238E27FC236}">
                <a16:creationId xmlns:a16="http://schemas.microsoft.com/office/drawing/2014/main" id="{85E02FB3-4BB2-F14D-9E5B-1C4D23BC48AB}"/>
              </a:ext>
            </a:extLst>
          </p:cNvPr>
          <p:cNvCxnSpPr>
            <a:cxnSpLocks/>
          </p:cNvCxnSpPr>
          <p:nvPr/>
        </p:nvCxnSpPr>
        <p:spPr>
          <a:xfrm>
            <a:off x="4080748" y="5538928"/>
            <a:ext cx="219199" cy="0"/>
          </a:xfrm>
          <a:prstGeom prst="straightConnector1">
            <a:avLst/>
          </a:prstGeom>
          <a:noFill/>
          <a:ln w="28575" cap="flat" cmpd="sng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" name="Google Shape;275;p20">
            <a:extLst>
              <a:ext uri="{FF2B5EF4-FFF2-40B4-BE49-F238E27FC236}">
                <a16:creationId xmlns:a16="http://schemas.microsoft.com/office/drawing/2014/main" id="{C66543C0-9136-2244-B280-04FF6331A49D}"/>
              </a:ext>
            </a:extLst>
          </p:cNvPr>
          <p:cNvCxnSpPr>
            <a:cxnSpLocks/>
          </p:cNvCxnSpPr>
          <p:nvPr/>
        </p:nvCxnSpPr>
        <p:spPr>
          <a:xfrm flipH="1" flipV="1">
            <a:off x="3752154" y="4353581"/>
            <a:ext cx="1" cy="238737"/>
          </a:xfrm>
          <a:prstGeom prst="straightConnector1">
            <a:avLst/>
          </a:prstGeom>
          <a:noFill/>
          <a:ln w="28575" cap="flat" cmpd="sng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F66C63E-03C6-3049-A676-32AFF0008450}"/>
              </a:ext>
            </a:extLst>
          </p:cNvPr>
          <p:cNvSpPr txBox="1"/>
          <p:nvPr/>
        </p:nvSpPr>
        <p:spPr>
          <a:xfrm>
            <a:off x="4136654" y="2808435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FF0000"/>
                </a:solidFill>
              </a:rPr>
              <a:t>rs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F54161-1687-4F41-8E0C-FA12E9C47AB7}"/>
              </a:ext>
            </a:extLst>
          </p:cNvPr>
          <p:cNvSpPr txBox="1"/>
          <p:nvPr/>
        </p:nvSpPr>
        <p:spPr>
          <a:xfrm>
            <a:off x="4157494" y="3772567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rt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637EEE-151E-2D4D-ABA7-E74BB11D2A07}"/>
              </a:ext>
            </a:extLst>
          </p:cNvPr>
          <p:cNvSpPr txBox="1"/>
          <p:nvPr/>
        </p:nvSpPr>
        <p:spPr>
          <a:xfrm>
            <a:off x="4144136" y="5021415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FF0000"/>
                </a:solidFill>
              </a:rPr>
              <a:t>rd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6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495;p51" descr="f04-58-P374493">
            <a:extLst>
              <a:ext uri="{FF2B5EF4-FFF2-40B4-BE49-F238E27FC236}">
                <a16:creationId xmlns:a16="http://schemas.microsoft.com/office/drawing/2014/main" id="{B86C369C-5E0F-DA47-BF05-ABCE63EA189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45866"/>
          <a:stretch/>
        </p:blipFill>
        <p:spPr>
          <a:xfrm>
            <a:off x="457199" y="467568"/>
            <a:ext cx="6834188" cy="25987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498;p51">
            <a:extLst>
              <a:ext uri="{FF2B5EF4-FFF2-40B4-BE49-F238E27FC236}">
                <a16:creationId xmlns:a16="http://schemas.microsoft.com/office/drawing/2014/main" id="{88E0C6BE-C390-4844-B3A0-428FF9C25630}"/>
              </a:ext>
            </a:extLst>
          </p:cNvPr>
          <p:cNvGrpSpPr/>
          <p:nvPr/>
        </p:nvGrpSpPr>
        <p:grpSpPr>
          <a:xfrm>
            <a:off x="4960948" y="1239869"/>
            <a:ext cx="3606467" cy="690565"/>
            <a:chOff x="-1" y="0"/>
            <a:chExt cx="3606465" cy="690563"/>
          </a:xfrm>
        </p:grpSpPr>
        <p:sp>
          <p:nvSpPr>
            <p:cNvPr id="10" name="Google Shape;499;p51">
              <a:extLst>
                <a:ext uri="{FF2B5EF4-FFF2-40B4-BE49-F238E27FC236}">
                  <a16:creationId xmlns:a16="http://schemas.microsoft.com/office/drawing/2014/main" id="{2A5DE693-4412-F844-A1EE-40EA0F0D2E66}"/>
                </a:ext>
              </a:extLst>
            </p:cNvPr>
            <p:cNvSpPr/>
            <p:nvPr/>
          </p:nvSpPr>
          <p:spPr>
            <a:xfrm>
              <a:off x="1604937" y="0"/>
              <a:ext cx="2001527" cy="690563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1" name="Google Shape;500;p51">
              <a:extLst>
                <a:ext uri="{FF2B5EF4-FFF2-40B4-BE49-F238E27FC236}">
                  <a16:creationId xmlns:a16="http://schemas.microsoft.com/office/drawing/2014/main" id="{B6E65010-60CB-4747-85E4-8474A3DCD162}"/>
                </a:ext>
              </a:extLst>
            </p:cNvPr>
            <p:cNvCxnSpPr/>
            <p:nvPr/>
          </p:nvCxnSpPr>
          <p:spPr>
            <a:xfrm rot="10800000" flipH="1">
              <a:off x="-1" y="114294"/>
              <a:ext cx="1528740" cy="412772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sp>
          <p:nvSpPr>
            <p:cNvPr id="12" name="Google Shape;501;p51">
              <a:extLst>
                <a:ext uri="{FF2B5EF4-FFF2-40B4-BE49-F238E27FC236}">
                  <a16:creationId xmlns:a16="http://schemas.microsoft.com/office/drawing/2014/main" id="{1EAEA0AA-D540-4447-BF80-A054E3D1D0D8}"/>
                </a:ext>
              </a:extLst>
            </p:cNvPr>
            <p:cNvSpPr txBox="1"/>
            <p:nvPr/>
          </p:nvSpPr>
          <p:spPr>
            <a:xfrm>
              <a:off x="1753107" y="26187"/>
              <a:ext cx="1705186" cy="646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r>
                <a:rPr lang="en-US" dirty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</a:rPr>
                <a:t>Can’t “forward” data backwards</a:t>
              </a:r>
              <a:endParaRPr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9F88483-2E69-E141-BAA8-5FC662D7DEDF}"/>
              </a:ext>
            </a:extLst>
          </p:cNvPr>
          <p:cNvSpPr/>
          <p:nvPr/>
        </p:nvSpPr>
        <p:spPr>
          <a:xfrm>
            <a:off x="998548" y="333737"/>
            <a:ext cx="6621452" cy="6568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4F3C0-39CC-864A-A854-574493675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Can’t Avoid All Stalls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384EF-87C7-D342-A3F5-CF7ACA561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21</a:t>
            </a:fld>
            <a:endParaRPr lang="en-US"/>
          </a:p>
        </p:txBody>
      </p:sp>
      <p:pic>
        <p:nvPicPr>
          <p:cNvPr id="19" name="Google Shape;326;p33" descr="f04-30-P374493">
            <a:extLst>
              <a:ext uri="{FF2B5EF4-FFF2-40B4-BE49-F238E27FC236}">
                <a16:creationId xmlns:a16="http://schemas.microsoft.com/office/drawing/2014/main" id="{5E918A67-C3A7-7E45-81CC-8FAFA0E65A2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199" y="3541716"/>
            <a:ext cx="5793899" cy="2286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oogle Shape;498;p51">
            <a:extLst>
              <a:ext uri="{FF2B5EF4-FFF2-40B4-BE49-F238E27FC236}">
                <a16:creationId xmlns:a16="http://schemas.microsoft.com/office/drawing/2014/main" id="{268AF4BC-EA9F-074F-9A95-6391E9169D85}"/>
              </a:ext>
            </a:extLst>
          </p:cNvPr>
          <p:cNvGrpSpPr/>
          <p:nvPr/>
        </p:nvGrpSpPr>
        <p:grpSpPr>
          <a:xfrm>
            <a:off x="5343297" y="4103446"/>
            <a:ext cx="3606467" cy="690565"/>
            <a:chOff x="-1" y="0"/>
            <a:chExt cx="3606465" cy="690563"/>
          </a:xfrm>
        </p:grpSpPr>
        <p:sp>
          <p:nvSpPr>
            <p:cNvPr id="21" name="Google Shape;499;p51">
              <a:extLst>
                <a:ext uri="{FF2B5EF4-FFF2-40B4-BE49-F238E27FC236}">
                  <a16:creationId xmlns:a16="http://schemas.microsoft.com/office/drawing/2014/main" id="{0056EDC1-1A6A-E64C-98C7-54DC8A389326}"/>
                </a:ext>
              </a:extLst>
            </p:cNvPr>
            <p:cNvSpPr/>
            <p:nvPr/>
          </p:nvSpPr>
          <p:spPr>
            <a:xfrm>
              <a:off x="1604937" y="0"/>
              <a:ext cx="2001527" cy="690563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2" name="Google Shape;500;p51">
              <a:extLst>
                <a:ext uri="{FF2B5EF4-FFF2-40B4-BE49-F238E27FC236}">
                  <a16:creationId xmlns:a16="http://schemas.microsoft.com/office/drawing/2014/main" id="{318D4996-5887-3A4D-BF48-8EC4DC861BB6}"/>
                </a:ext>
              </a:extLst>
            </p:cNvPr>
            <p:cNvCxnSpPr/>
            <p:nvPr/>
          </p:nvCxnSpPr>
          <p:spPr>
            <a:xfrm rot="10800000" flipH="1">
              <a:off x="-1" y="114294"/>
              <a:ext cx="1528740" cy="412772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sp>
          <p:nvSpPr>
            <p:cNvPr id="23" name="Google Shape;501;p51">
              <a:extLst>
                <a:ext uri="{FF2B5EF4-FFF2-40B4-BE49-F238E27FC236}">
                  <a16:creationId xmlns:a16="http://schemas.microsoft.com/office/drawing/2014/main" id="{C329D65D-EC82-2D4D-8991-1D777AC2757E}"/>
                </a:ext>
              </a:extLst>
            </p:cNvPr>
            <p:cNvSpPr txBox="1"/>
            <p:nvPr/>
          </p:nvSpPr>
          <p:spPr>
            <a:xfrm>
              <a:off x="1692671" y="26993"/>
              <a:ext cx="1826058" cy="646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r>
                <a:rPr lang="en-US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Still n</a:t>
              </a:r>
              <a:r>
                <a:rPr lang="en-US" sz="1800" b="0" i="0" u="none" strike="noStrike" cap="none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eed to stall for one cycle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56000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8BD19-439C-6F4F-B9E1-E11912BDA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LW Stalls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95428-22AF-4C4E-AFC3-BBD92D1DF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Instruction reordering to fill stalls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B0E6A-C8AC-AA4B-B764-31195BE29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FC01FB-09E9-144A-A1A4-FAA645787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624" y="1828800"/>
            <a:ext cx="2139696" cy="822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B95900-9E3B-B74F-BA80-0362DEEAC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94" y="3337560"/>
            <a:ext cx="3103086" cy="2468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DE2A28-B977-E04D-96A1-3CE6E43C5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320" y="3337560"/>
            <a:ext cx="2920860" cy="237744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A28536E-E266-F34D-AD13-0D23F13F3243}"/>
              </a:ext>
            </a:extLst>
          </p:cNvPr>
          <p:cNvSpPr/>
          <p:nvPr/>
        </p:nvSpPr>
        <p:spPr>
          <a:xfrm>
            <a:off x="1483569" y="3713584"/>
            <a:ext cx="591300" cy="3359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D27A870-F653-EA4D-9A16-FCD54C510508}"/>
              </a:ext>
            </a:extLst>
          </p:cNvPr>
          <p:cNvSpPr/>
          <p:nvPr/>
        </p:nvSpPr>
        <p:spPr>
          <a:xfrm>
            <a:off x="2839974" y="4049486"/>
            <a:ext cx="591300" cy="3359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288C87-FEEF-3448-BFE7-11755A3AB259}"/>
              </a:ext>
            </a:extLst>
          </p:cNvPr>
          <p:cNvSpPr/>
          <p:nvPr/>
        </p:nvSpPr>
        <p:spPr>
          <a:xfrm>
            <a:off x="1538257" y="4678369"/>
            <a:ext cx="591300" cy="3359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B61AE02-9DF5-1046-A948-6ACC43BDC65B}"/>
              </a:ext>
            </a:extLst>
          </p:cNvPr>
          <p:cNvSpPr/>
          <p:nvPr/>
        </p:nvSpPr>
        <p:spPr>
          <a:xfrm>
            <a:off x="2894662" y="5014271"/>
            <a:ext cx="591300" cy="3359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2B5A50-80E4-AB4A-9887-D115918E87B6}"/>
              </a:ext>
            </a:extLst>
          </p:cNvPr>
          <p:cNvCxnSpPr>
            <a:stCxn id="8" idx="6"/>
            <a:endCxn id="9" idx="2"/>
          </p:cNvCxnSpPr>
          <p:nvPr/>
        </p:nvCxnSpPr>
        <p:spPr>
          <a:xfrm>
            <a:off x="2074869" y="3881535"/>
            <a:ext cx="765105" cy="33590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AB7CBA1-35EB-B74E-8357-44F9B5306616}"/>
              </a:ext>
            </a:extLst>
          </p:cNvPr>
          <p:cNvCxnSpPr/>
          <p:nvPr/>
        </p:nvCxnSpPr>
        <p:spPr>
          <a:xfrm>
            <a:off x="2108213" y="4830769"/>
            <a:ext cx="765105" cy="33590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oogle Shape;498;p51">
            <a:extLst>
              <a:ext uri="{FF2B5EF4-FFF2-40B4-BE49-F238E27FC236}">
                <a16:creationId xmlns:a16="http://schemas.microsoft.com/office/drawing/2014/main" id="{24BA1199-A645-FA48-8765-F4ACFCAF4A3F}"/>
              </a:ext>
            </a:extLst>
          </p:cNvPr>
          <p:cNvGrpSpPr/>
          <p:nvPr/>
        </p:nvGrpSpPr>
        <p:grpSpPr>
          <a:xfrm>
            <a:off x="3190312" y="3631606"/>
            <a:ext cx="1018069" cy="380812"/>
            <a:chOff x="-1" y="146256"/>
            <a:chExt cx="1018069" cy="380811"/>
          </a:xfrm>
        </p:grpSpPr>
        <p:cxnSp>
          <p:nvCxnSpPr>
            <p:cNvPr id="17" name="Google Shape;500;p51">
              <a:extLst>
                <a:ext uri="{FF2B5EF4-FFF2-40B4-BE49-F238E27FC236}">
                  <a16:creationId xmlns:a16="http://schemas.microsoft.com/office/drawing/2014/main" id="{7451B66A-E9C1-6F4E-9BA8-F5FEFA5A7EE3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 flipV="1">
              <a:off x="-1" y="330902"/>
              <a:ext cx="445433" cy="196165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sp>
          <p:nvSpPr>
            <p:cNvPr id="18" name="Google Shape;501;p51">
              <a:extLst>
                <a:ext uri="{FF2B5EF4-FFF2-40B4-BE49-F238E27FC236}">
                  <a16:creationId xmlns:a16="http://schemas.microsoft.com/office/drawing/2014/main" id="{BF3E5910-0FBA-A84C-AE80-8A59A5DB718F}"/>
                </a:ext>
              </a:extLst>
            </p:cNvPr>
            <p:cNvSpPr txBox="1"/>
            <p:nvPr/>
          </p:nvSpPr>
          <p:spPr>
            <a:xfrm>
              <a:off x="445432" y="146256"/>
              <a:ext cx="572636" cy="3692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r>
                <a:rPr lang="en-US" dirty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</a:rPr>
                <a:t>Stall</a:t>
              </a:r>
              <a:endParaRPr dirty="0"/>
            </a:p>
          </p:txBody>
        </p:sp>
      </p:grpSp>
      <p:grpSp>
        <p:nvGrpSpPr>
          <p:cNvPr id="21" name="Google Shape;498;p51">
            <a:extLst>
              <a:ext uri="{FF2B5EF4-FFF2-40B4-BE49-F238E27FC236}">
                <a16:creationId xmlns:a16="http://schemas.microsoft.com/office/drawing/2014/main" id="{3B2F1292-8129-2941-B8FC-F47D1017920C}"/>
              </a:ext>
            </a:extLst>
          </p:cNvPr>
          <p:cNvGrpSpPr/>
          <p:nvPr/>
        </p:nvGrpSpPr>
        <p:grpSpPr>
          <a:xfrm>
            <a:off x="3190312" y="4592659"/>
            <a:ext cx="1018069" cy="380812"/>
            <a:chOff x="-1" y="146256"/>
            <a:chExt cx="1018069" cy="380811"/>
          </a:xfrm>
        </p:grpSpPr>
        <p:cxnSp>
          <p:nvCxnSpPr>
            <p:cNvPr id="22" name="Google Shape;500;p51">
              <a:extLst>
                <a:ext uri="{FF2B5EF4-FFF2-40B4-BE49-F238E27FC236}">
                  <a16:creationId xmlns:a16="http://schemas.microsoft.com/office/drawing/2014/main" id="{3D565795-668E-4648-8654-5F7AD0D882F4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 flipV="1">
              <a:off x="-1" y="330902"/>
              <a:ext cx="445433" cy="196165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sp>
          <p:nvSpPr>
            <p:cNvPr id="23" name="Google Shape;501;p51">
              <a:extLst>
                <a:ext uri="{FF2B5EF4-FFF2-40B4-BE49-F238E27FC236}">
                  <a16:creationId xmlns:a16="http://schemas.microsoft.com/office/drawing/2014/main" id="{710A2672-A500-2242-A3F4-26FEF1A0DD6B}"/>
                </a:ext>
              </a:extLst>
            </p:cNvPr>
            <p:cNvSpPr txBox="1"/>
            <p:nvPr/>
          </p:nvSpPr>
          <p:spPr>
            <a:xfrm>
              <a:off x="445432" y="146256"/>
              <a:ext cx="572636" cy="3692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r>
                <a:rPr lang="en-US" dirty="0">
                  <a:solidFill>
                    <a:srgbClr val="000000"/>
                  </a:solidFill>
                  <a:latin typeface="Times New Roman"/>
                  <a:cs typeface="Times New Roman"/>
                  <a:sym typeface="Times New Roman"/>
                </a:rPr>
                <a:t>Stall</a:t>
              </a:r>
              <a:endParaRPr dirty="0"/>
            </a:p>
          </p:txBody>
        </p:sp>
      </p:grpSp>
      <p:sp>
        <p:nvSpPr>
          <p:cNvPr id="27" name="Circular Arrow 26">
            <a:extLst>
              <a:ext uri="{FF2B5EF4-FFF2-40B4-BE49-F238E27FC236}">
                <a16:creationId xmlns:a16="http://schemas.microsoft.com/office/drawing/2014/main" id="{85E89284-BEE2-4F42-9E41-96735B05DAE6}"/>
              </a:ext>
            </a:extLst>
          </p:cNvPr>
          <p:cNvSpPr/>
          <p:nvPr/>
        </p:nvSpPr>
        <p:spPr>
          <a:xfrm rot="16200000">
            <a:off x="50992" y="4159883"/>
            <a:ext cx="853020" cy="657808"/>
          </a:xfrm>
          <a:prstGeom prst="circularArrow">
            <a:avLst/>
          </a:prstGeom>
          <a:solidFill>
            <a:srgbClr val="FF0000"/>
          </a:solidFill>
          <a:ln w="6350"/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45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C811A-1298-884C-97E7-CAE5DD875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AC7E380-7BA5-294B-82BA-1EDA90A151BE}"/>
              </a:ext>
            </a:extLst>
          </p:cNvPr>
          <p:cNvGraphicFramePr>
            <a:graphicFrameLocks noGrp="1"/>
          </p:cNvGraphicFramePr>
          <p:nvPr/>
        </p:nvGraphicFramePr>
        <p:xfrm>
          <a:off x="81023" y="2347439"/>
          <a:ext cx="8888384" cy="3053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6064">
                  <a:extLst>
                    <a:ext uri="{9D8B030D-6E8A-4147-A177-3AD203B41FA5}">
                      <a16:colId xmlns:a16="http://schemas.microsoft.com/office/drawing/2014/main" val="136290767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8589009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61287482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860695325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594302452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21340058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33802335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76934698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6521863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55638961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7443970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676859283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569273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17506723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81112362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752922995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54550084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26409574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78947166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746900477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1674086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12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14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15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16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17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18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19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Comments</a:t>
                      </a:r>
                    </a:p>
                  </a:txBody>
                  <a:tcPr marL="91470" marR="91470" marT="45735" marB="45735"/>
                </a:tc>
                <a:extLst>
                  <a:ext uri="{0D108BD9-81ED-4DB2-BD59-A6C34878D82A}">
                    <a16:rowId xmlns:a16="http://schemas.microsoft.com/office/drawing/2014/main" val="931575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lw</a:t>
                      </a: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$t1, 0($t0)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437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lw</a:t>
                      </a: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$t2, 4($t0)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570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add $t3, $t1, $t2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944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sw</a:t>
                      </a: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$t3, 12($t0)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53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lw</a:t>
                      </a: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$t4, 8($t0)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11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add $t5, $t1, $t4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690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sw</a:t>
                      </a: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$t5, 16($t0)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21137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25E3C46-9801-8740-8FC1-FF4FA933F1E9}"/>
              </a:ext>
            </a:extLst>
          </p:cNvPr>
          <p:cNvSpPr txBox="1"/>
          <p:nvPr/>
        </p:nvSpPr>
        <p:spPr>
          <a:xfrm>
            <a:off x="149181" y="1872935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no forwarding enabled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271635C-8177-DC4D-850A-1BB401A53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28600"/>
            <a:ext cx="8492565" cy="762000"/>
          </a:xfrm>
        </p:spPr>
        <p:txBody>
          <a:bodyPr/>
          <a:lstStyle/>
          <a:p>
            <a:r>
              <a:rPr lang="en-US" dirty="0"/>
              <a:t>LW Forwarding Example 1</a:t>
            </a:r>
          </a:p>
        </p:txBody>
      </p:sp>
    </p:spTree>
    <p:extLst>
      <p:ext uri="{BB962C8B-B14F-4D97-AF65-F5344CB8AC3E}">
        <p14:creationId xmlns:p14="http://schemas.microsoft.com/office/powerpoint/2010/main" val="3227198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1A3E8-F435-6347-AA76-E2127FFA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C664BE-C957-624E-B860-829F88E788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964055"/>
              </p:ext>
            </p:extLst>
          </p:nvPr>
        </p:nvGraphicFramePr>
        <p:xfrm>
          <a:off x="100204" y="2394667"/>
          <a:ext cx="8889607" cy="3054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6648">
                  <a:extLst>
                    <a:ext uri="{9D8B030D-6E8A-4147-A177-3AD203B41FA5}">
                      <a16:colId xmlns:a16="http://schemas.microsoft.com/office/drawing/2014/main" val="136290767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8589009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61287482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860695325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594302452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21340058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33802335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76934698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6521863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55638961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7443970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676859283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569273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17506723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81112362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752922995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54550084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26409574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78947166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746900477"/>
                    </a:ext>
                  </a:extLst>
                </a:gridCol>
                <a:gridCol w="1920879">
                  <a:extLst>
                    <a:ext uri="{9D8B030D-6E8A-4147-A177-3AD203B41FA5}">
                      <a16:colId xmlns:a16="http://schemas.microsoft.com/office/drawing/2014/main" val="167408617"/>
                    </a:ext>
                  </a:extLst>
                </a:gridCol>
              </a:tblGrid>
              <a:tr h="45735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12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14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15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16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17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18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19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Comments</a:t>
                      </a:r>
                    </a:p>
                  </a:txBody>
                  <a:tcPr marL="91470" marR="91470" marT="45735" marB="45735"/>
                </a:tc>
                <a:extLst>
                  <a:ext uri="{0D108BD9-81ED-4DB2-BD59-A6C34878D82A}">
                    <a16:rowId xmlns:a16="http://schemas.microsoft.com/office/drawing/2014/main" val="931575277"/>
                  </a:ext>
                </a:extLst>
              </a:tr>
              <a:tr h="370963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 err="1">
                          <a:latin typeface="Lucida Console" panose="020B0609040504020204" pitchFamily="49" charset="0"/>
                        </a:rPr>
                        <a:t>lw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$t1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 0($t0)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91470" marR="91470" marT="45735" marB="45735"/>
                </a:tc>
                <a:extLst>
                  <a:ext uri="{0D108BD9-81ED-4DB2-BD59-A6C34878D82A}">
                    <a16:rowId xmlns:a16="http://schemas.microsoft.com/office/drawing/2014/main" val="1695437099"/>
                  </a:ext>
                </a:extLst>
              </a:tr>
              <a:tr h="370963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 err="1">
                          <a:latin typeface="Lucida Console" panose="020B0609040504020204" pitchFamily="49" charset="0"/>
                        </a:rPr>
                        <a:t>lw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$t2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 4($t0)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91470" marR="91470" marT="45735" marB="45735"/>
                </a:tc>
                <a:extLst>
                  <a:ext uri="{0D108BD9-81ED-4DB2-BD59-A6C34878D82A}">
                    <a16:rowId xmlns:a16="http://schemas.microsoft.com/office/drawing/2014/main" val="1228570713"/>
                  </a:ext>
                </a:extLst>
              </a:tr>
              <a:tr h="370963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add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$t3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$t1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$t2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Wait on $t2, stall 2 cycles</a:t>
                      </a:r>
                    </a:p>
                  </a:txBody>
                  <a:tcPr marL="91470" marR="91470" marT="45735" marB="45735"/>
                </a:tc>
                <a:extLst>
                  <a:ext uri="{0D108BD9-81ED-4DB2-BD59-A6C34878D82A}">
                    <a16:rowId xmlns:a16="http://schemas.microsoft.com/office/drawing/2014/main" val="2097944393"/>
                  </a:ext>
                </a:extLst>
              </a:tr>
              <a:tr h="370963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 err="1">
                          <a:latin typeface="Lucida Console" panose="020B0609040504020204" pitchFamily="49" charset="0"/>
                        </a:rPr>
                        <a:t>sw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$t3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 12($t0)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Wait on $t3, stall 2 cycles</a:t>
                      </a:r>
                    </a:p>
                  </a:txBody>
                  <a:tcPr marL="91470" marR="91470" marT="45735" marB="45735"/>
                </a:tc>
                <a:extLst>
                  <a:ext uri="{0D108BD9-81ED-4DB2-BD59-A6C34878D82A}">
                    <a16:rowId xmlns:a16="http://schemas.microsoft.com/office/drawing/2014/main" val="335453900"/>
                  </a:ext>
                </a:extLst>
              </a:tr>
              <a:tr h="370963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 err="1">
                          <a:latin typeface="Lucida Console" panose="020B0609040504020204" pitchFamily="49" charset="0"/>
                        </a:rPr>
                        <a:t>lw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$t4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 8($t0)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91470" marR="91470" marT="45735" marB="45735"/>
                </a:tc>
                <a:extLst>
                  <a:ext uri="{0D108BD9-81ED-4DB2-BD59-A6C34878D82A}">
                    <a16:rowId xmlns:a16="http://schemas.microsoft.com/office/drawing/2014/main" val="2789116683"/>
                  </a:ext>
                </a:extLst>
              </a:tr>
              <a:tr h="370963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add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$t5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$t1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$t4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Wait on $t4, stall 2 cycles</a:t>
                      </a:r>
                    </a:p>
                  </a:txBody>
                  <a:tcPr marL="91470" marR="91470" marT="45735" marB="45735"/>
                </a:tc>
                <a:extLst>
                  <a:ext uri="{0D108BD9-81ED-4DB2-BD59-A6C34878D82A}">
                    <a16:rowId xmlns:a16="http://schemas.microsoft.com/office/drawing/2014/main" val="680690407"/>
                  </a:ext>
                </a:extLst>
              </a:tr>
              <a:tr h="3709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200" dirty="0" err="1">
                          <a:latin typeface="Lucida Console" panose="020B0609040504020204" pitchFamily="49" charset="0"/>
                        </a:rPr>
                        <a:t>sw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$t5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 16($t0)</a:t>
                      </a:r>
                      <a:endParaRPr lang="en-US" sz="1200" dirty="0"/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Wait on $t5, stall 2 cycles</a:t>
                      </a:r>
                    </a:p>
                  </a:txBody>
                  <a:tcPr marL="91470" marR="91470" marT="45735" marB="45735"/>
                </a:tc>
                <a:extLst>
                  <a:ext uri="{0D108BD9-81ED-4DB2-BD59-A6C34878D82A}">
                    <a16:rowId xmlns:a16="http://schemas.microsoft.com/office/drawing/2014/main" val="1069211373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6546D33-6743-0340-B28F-C134ECFECD98}"/>
              </a:ext>
            </a:extLst>
          </p:cNvPr>
          <p:cNvCxnSpPr>
            <a:cxnSpLocks/>
          </p:cNvCxnSpPr>
          <p:nvPr/>
        </p:nvCxnSpPr>
        <p:spPr>
          <a:xfrm>
            <a:off x="665683" y="3079699"/>
            <a:ext cx="468173" cy="56128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9A58D2-5D14-6545-8918-85F9279A8090}"/>
              </a:ext>
            </a:extLst>
          </p:cNvPr>
          <p:cNvCxnSpPr>
            <a:cxnSpLocks/>
          </p:cNvCxnSpPr>
          <p:nvPr/>
        </p:nvCxnSpPr>
        <p:spPr>
          <a:xfrm>
            <a:off x="665683" y="3462956"/>
            <a:ext cx="797357" cy="17554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EB26C06-D3B2-CD48-83EB-772D41A0F3DE}"/>
              </a:ext>
            </a:extLst>
          </p:cNvPr>
          <p:cNvCxnSpPr>
            <a:cxnSpLocks/>
          </p:cNvCxnSpPr>
          <p:nvPr/>
        </p:nvCxnSpPr>
        <p:spPr>
          <a:xfrm flipH="1">
            <a:off x="614477" y="3814050"/>
            <a:ext cx="103161" cy="17912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A50382-D06A-EB48-A031-DA632E1D1600}"/>
              </a:ext>
            </a:extLst>
          </p:cNvPr>
          <p:cNvCxnSpPr>
            <a:cxnSpLocks/>
          </p:cNvCxnSpPr>
          <p:nvPr/>
        </p:nvCxnSpPr>
        <p:spPr>
          <a:xfrm>
            <a:off x="665683" y="4572878"/>
            <a:ext cx="797357" cy="21820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28C37F-A091-FE41-8233-5C1C258D6B57}"/>
              </a:ext>
            </a:extLst>
          </p:cNvPr>
          <p:cNvCxnSpPr>
            <a:cxnSpLocks/>
          </p:cNvCxnSpPr>
          <p:nvPr/>
        </p:nvCxnSpPr>
        <p:spPr>
          <a:xfrm flipH="1">
            <a:off x="627640" y="4952412"/>
            <a:ext cx="89998" cy="18724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EA55A09-1AA4-294A-AD1F-79F8907DC44B}"/>
              </a:ext>
            </a:extLst>
          </p:cNvPr>
          <p:cNvCxnSpPr>
            <a:cxnSpLocks/>
          </p:cNvCxnSpPr>
          <p:nvPr/>
        </p:nvCxnSpPr>
        <p:spPr>
          <a:xfrm>
            <a:off x="665683" y="3079699"/>
            <a:ext cx="468173" cy="166510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57A12BE-CAFC-DA45-807C-18C6279E26C4}"/>
              </a:ext>
            </a:extLst>
          </p:cNvPr>
          <p:cNvSpPr txBox="1"/>
          <p:nvPr/>
        </p:nvSpPr>
        <p:spPr>
          <a:xfrm>
            <a:off x="149181" y="1872935"/>
            <a:ext cx="4647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no forwarding enabled (</a:t>
            </a:r>
            <a:r>
              <a:rPr lang="en-US" dirty="0">
                <a:solidFill>
                  <a:srgbClr val="FF0000"/>
                </a:solidFill>
              </a:rPr>
              <a:t>dependencies</a:t>
            </a:r>
            <a:r>
              <a:rPr lang="en-US" dirty="0"/>
              <a:t>)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22EA3F3-D225-2044-B9FB-08AABEE00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28600"/>
            <a:ext cx="8492565" cy="762000"/>
          </a:xfrm>
        </p:spPr>
        <p:txBody>
          <a:bodyPr/>
          <a:lstStyle/>
          <a:p>
            <a:r>
              <a:rPr lang="en-US" dirty="0"/>
              <a:t>LW Forwarding Example 1</a:t>
            </a:r>
          </a:p>
        </p:txBody>
      </p:sp>
    </p:spTree>
    <p:extLst>
      <p:ext uri="{BB962C8B-B14F-4D97-AF65-F5344CB8AC3E}">
        <p14:creationId xmlns:p14="http://schemas.microsoft.com/office/powerpoint/2010/main" val="2394719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C811A-1298-884C-97E7-CAE5DD875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AC7E380-7BA5-294B-82BA-1EDA90A151BE}"/>
              </a:ext>
            </a:extLst>
          </p:cNvPr>
          <p:cNvGraphicFramePr>
            <a:graphicFrameLocks noGrp="1"/>
          </p:cNvGraphicFramePr>
          <p:nvPr/>
        </p:nvGraphicFramePr>
        <p:xfrm>
          <a:off x="81023" y="2347439"/>
          <a:ext cx="8888384" cy="3053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6064">
                  <a:extLst>
                    <a:ext uri="{9D8B030D-6E8A-4147-A177-3AD203B41FA5}">
                      <a16:colId xmlns:a16="http://schemas.microsoft.com/office/drawing/2014/main" val="136290767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8589009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61287482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860695325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594302452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21340058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33802335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76934698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6521863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55638961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7443970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676859283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569273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17506723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81112362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752922995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54550084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26409574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78947166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746900477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1674086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12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14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15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16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17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18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19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Comments</a:t>
                      </a:r>
                    </a:p>
                  </a:txBody>
                  <a:tcPr marL="91470" marR="91470" marT="45735" marB="45735"/>
                </a:tc>
                <a:extLst>
                  <a:ext uri="{0D108BD9-81ED-4DB2-BD59-A6C34878D82A}">
                    <a16:rowId xmlns:a16="http://schemas.microsoft.com/office/drawing/2014/main" val="931575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lw</a:t>
                      </a: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$t1, 0($t0)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437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lw</a:t>
                      </a: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$t2, 4($t0)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570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add $t3, $t1, $t2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944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sw</a:t>
                      </a: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$t3, 12($t0)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53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lw</a:t>
                      </a: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$t4, 8($t0)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11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add $t5, $t1, $t4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690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sw</a:t>
                      </a: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$t5, 16($t0)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21137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CFD3A88-49E0-1B4B-8581-7F6639901F86}"/>
              </a:ext>
            </a:extLst>
          </p:cNvPr>
          <p:cNvSpPr txBox="1"/>
          <p:nvPr/>
        </p:nvSpPr>
        <p:spPr>
          <a:xfrm>
            <a:off x="97192" y="1942883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forwarding enabled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257C356-581C-2A4C-A6E3-EAE2A5D3B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28600"/>
            <a:ext cx="8492565" cy="762000"/>
          </a:xfrm>
        </p:spPr>
        <p:txBody>
          <a:bodyPr/>
          <a:lstStyle/>
          <a:p>
            <a:r>
              <a:rPr lang="en-US" dirty="0"/>
              <a:t>LW Forwarding Example 2</a:t>
            </a:r>
          </a:p>
        </p:txBody>
      </p:sp>
    </p:spTree>
    <p:extLst>
      <p:ext uri="{BB962C8B-B14F-4D97-AF65-F5344CB8AC3E}">
        <p14:creationId xmlns:p14="http://schemas.microsoft.com/office/powerpoint/2010/main" val="2472925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C38D0-2D46-DE47-B688-6CAB93CDE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507E509-8F83-324E-A985-B84F2674B0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658601"/>
              </p:ext>
            </p:extLst>
          </p:nvPr>
        </p:nvGraphicFramePr>
        <p:xfrm>
          <a:off x="97192" y="2469451"/>
          <a:ext cx="8888384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6064">
                  <a:extLst>
                    <a:ext uri="{9D8B030D-6E8A-4147-A177-3AD203B41FA5}">
                      <a16:colId xmlns:a16="http://schemas.microsoft.com/office/drawing/2014/main" val="136290767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8589009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61287482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860695325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594302452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21340058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33802335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76934698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6521863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55638961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7443970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676859283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569273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17506723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81112362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752922995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54550084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26409574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78947166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746900477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1674086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575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 err="1">
                          <a:latin typeface="Lucida Console" panose="020B0609040504020204" pitchFamily="49" charset="0"/>
                        </a:rPr>
                        <a:t>lw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$t1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 0($t0)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437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 err="1">
                          <a:latin typeface="Lucida Console" panose="020B0609040504020204" pitchFamily="49" charset="0"/>
                        </a:rPr>
                        <a:t>lw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$t2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 4($t0)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570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add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$t3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$t1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Forward $t2 from Mem/WB to Exec, Stall 1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944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 err="1">
                          <a:latin typeface="Lucida Console" panose="020B0609040504020204" pitchFamily="49" charset="0"/>
                        </a:rPr>
                        <a:t>sw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$t3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 12($t0)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Forward $t3 from Exec/Mem to Exec.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53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 err="1">
                          <a:latin typeface="Lucida Console" panose="020B0609040504020204" pitchFamily="49" charset="0"/>
                        </a:rPr>
                        <a:t>lw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$t4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 8($t0)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11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add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$t5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$t1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Forward $t4 from Mem/WB to Exec, Stall 1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690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200" dirty="0" err="1">
                          <a:latin typeface="Lucida Console" panose="020B0609040504020204" pitchFamily="49" charset="0"/>
                        </a:rPr>
                        <a:t>sw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$t5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 16($t0)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Forward $t5 from Exec/Mem to Exec.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211373"/>
                  </a:ext>
                </a:extLst>
              </a:tr>
            </a:tbl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8778F7-AF1D-574D-BB07-4993D3F9AA54}"/>
              </a:ext>
            </a:extLst>
          </p:cNvPr>
          <p:cNvCxnSpPr>
            <a:cxnSpLocks/>
          </p:cNvCxnSpPr>
          <p:nvPr/>
        </p:nvCxnSpPr>
        <p:spPr>
          <a:xfrm>
            <a:off x="3218688" y="3536588"/>
            <a:ext cx="73152" cy="35109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78852E-9F89-1348-8A90-AB0D045CBA6B}"/>
              </a:ext>
            </a:extLst>
          </p:cNvPr>
          <p:cNvCxnSpPr>
            <a:cxnSpLocks/>
          </p:cNvCxnSpPr>
          <p:nvPr/>
        </p:nvCxnSpPr>
        <p:spPr>
          <a:xfrm>
            <a:off x="3497777" y="4029943"/>
            <a:ext cx="77931" cy="358486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10EF06C-E75A-B948-8F15-AB90F7FF7A5C}"/>
              </a:ext>
            </a:extLst>
          </p:cNvPr>
          <p:cNvCxnSpPr>
            <a:cxnSpLocks/>
          </p:cNvCxnSpPr>
          <p:nvPr/>
        </p:nvCxnSpPr>
        <p:spPr>
          <a:xfrm>
            <a:off x="4305677" y="4985942"/>
            <a:ext cx="77931" cy="358486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7431CAF-6451-D045-8DA5-932447D5517F}"/>
              </a:ext>
            </a:extLst>
          </p:cNvPr>
          <p:cNvSpPr txBox="1"/>
          <p:nvPr/>
        </p:nvSpPr>
        <p:spPr>
          <a:xfrm>
            <a:off x="97192" y="1942883"/>
            <a:ext cx="5660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forwarding enabled (</a:t>
            </a:r>
            <a:r>
              <a:rPr lang="en-US" dirty="0">
                <a:solidFill>
                  <a:srgbClr val="FF0000"/>
                </a:solidFill>
              </a:rPr>
              <a:t>dependencies</a:t>
            </a:r>
            <a:r>
              <a:rPr lang="en-US" dirty="0"/>
              <a:t> – </a:t>
            </a:r>
            <a:r>
              <a:rPr lang="en-US" dirty="0">
                <a:solidFill>
                  <a:srgbClr val="00B050"/>
                </a:solidFill>
              </a:rPr>
              <a:t>forwarding</a:t>
            </a:r>
            <a:r>
              <a:rPr lang="en-US" dirty="0"/>
              <a:t>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A83B41-AC6C-4044-862A-AD8898B13A26}"/>
              </a:ext>
            </a:extLst>
          </p:cNvPr>
          <p:cNvCxnSpPr>
            <a:cxnSpLocks/>
          </p:cNvCxnSpPr>
          <p:nvPr/>
        </p:nvCxnSpPr>
        <p:spPr>
          <a:xfrm>
            <a:off x="618108" y="3153331"/>
            <a:ext cx="468173" cy="56128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79B69FE-30CC-634C-8A32-B572B0A059B0}"/>
              </a:ext>
            </a:extLst>
          </p:cNvPr>
          <p:cNvCxnSpPr>
            <a:cxnSpLocks/>
          </p:cNvCxnSpPr>
          <p:nvPr/>
        </p:nvCxnSpPr>
        <p:spPr>
          <a:xfrm>
            <a:off x="618108" y="3536588"/>
            <a:ext cx="797357" cy="17554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C486031-34BC-464F-838F-14B57FE5FA95}"/>
              </a:ext>
            </a:extLst>
          </p:cNvPr>
          <p:cNvCxnSpPr>
            <a:cxnSpLocks/>
          </p:cNvCxnSpPr>
          <p:nvPr/>
        </p:nvCxnSpPr>
        <p:spPr>
          <a:xfrm flipH="1">
            <a:off x="618108" y="3887682"/>
            <a:ext cx="51956" cy="41939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1E6336-047D-9946-997F-0438AC54B36D}"/>
              </a:ext>
            </a:extLst>
          </p:cNvPr>
          <p:cNvCxnSpPr>
            <a:cxnSpLocks/>
          </p:cNvCxnSpPr>
          <p:nvPr/>
        </p:nvCxnSpPr>
        <p:spPr>
          <a:xfrm>
            <a:off x="687602" y="4985942"/>
            <a:ext cx="727863" cy="19263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493F997-BD34-7547-A1C1-07B63872E3AD}"/>
              </a:ext>
            </a:extLst>
          </p:cNvPr>
          <p:cNvCxnSpPr>
            <a:cxnSpLocks/>
          </p:cNvCxnSpPr>
          <p:nvPr/>
        </p:nvCxnSpPr>
        <p:spPr>
          <a:xfrm flipH="1">
            <a:off x="618108" y="5390187"/>
            <a:ext cx="65451" cy="41076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B07AF24-AFC1-7147-B664-4FCB72DCE86D}"/>
              </a:ext>
            </a:extLst>
          </p:cNvPr>
          <p:cNvCxnSpPr>
            <a:cxnSpLocks/>
          </p:cNvCxnSpPr>
          <p:nvPr/>
        </p:nvCxnSpPr>
        <p:spPr>
          <a:xfrm>
            <a:off x="618108" y="3153331"/>
            <a:ext cx="523063" cy="205081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39AAEF-F6B5-D24F-B25D-2A553F67B07C}"/>
              </a:ext>
            </a:extLst>
          </p:cNvPr>
          <p:cNvCxnSpPr>
            <a:cxnSpLocks/>
          </p:cNvCxnSpPr>
          <p:nvPr/>
        </p:nvCxnSpPr>
        <p:spPr>
          <a:xfrm>
            <a:off x="4572000" y="5442468"/>
            <a:ext cx="102413" cy="446268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>
            <a:extLst>
              <a:ext uri="{FF2B5EF4-FFF2-40B4-BE49-F238E27FC236}">
                <a16:creationId xmlns:a16="http://schemas.microsoft.com/office/drawing/2014/main" id="{0A1BF45B-77D2-AB40-8EC0-4ADAD3A71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28600"/>
            <a:ext cx="8492565" cy="762000"/>
          </a:xfrm>
        </p:spPr>
        <p:txBody>
          <a:bodyPr/>
          <a:lstStyle/>
          <a:p>
            <a:r>
              <a:rPr lang="en-US" dirty="0"/>
              <a:t>LW Forwarding Example 2</a:t>
            </a:r>
          </a:p>
        </p:txBody>
      </p:sp>
    </p:spTree>
    <p:extLst>
      <p:ext uri="{BB962C8B-B14F-4D97-AF65-F5344CB8AC3E}">
        <p14:creationId xmlns:p14="http://schemas.microsoft.com/office/powerpoint/2010/main" val="3440536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C811A-1298-884C-97E7-CAE5DD875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AC7E380-7BA5-294B-82BA-1EDA90A151BE}"/>
              </a:ext>
            </a:extLst>
          </p:cNvPr>
          <p:cNvGraphicFramePr>
            <a:graphicFrameLocks noGrp="1"/>
          </p:cNvGraphicFramePr>
          <p:nvPr/>
        </p:nvGraphicFramePr>
        <p:xfrm>
          <a:off x="81023" y="2347439"/>
          <a:ext cx="8888384" cy="3053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6064">
                  <a:extLst>
                    <a:ext uri="{9D8B030D-6E8A-4147-A177-3AD203B41FA5}">
                      <a16:colId xmlns:a16="http://schemas.microsoft.com/office/drawing/2014/main" val="136290767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8589009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61287482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860695325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594302452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21340058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33802335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76934698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6521863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55638961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7443970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676859283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569273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17506723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81112362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752922995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54550084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26409574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78947166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746900477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1674086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12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14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15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16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17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18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19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Comments</a:t>
                      </a:r>
                    </a:p>
                  </a:txBody>
                  <a:tcPr marL="91470" marR="91470" marT="45735" marB="45735"/>
                </a:tc>
                <a:extLst>
                  <a:ext uri="{0D108BD9-81ED-4DB2-BD59-A6C34878D82A}">
                    <a16:rowId xmlns:a16="http://schemas.microsoft.com/office/drawing/2014/main" val="931575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lw</a:t>
                      </a: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$t1, 0($t0)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437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lw</a:t>
                      </a: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$t2, 4($t0)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570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add $t3, $t1, $t2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944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sw</a:t>
                      </a: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$t3, 12($t0)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53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lw</a:t>
                      </a: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$t4, 8($t0)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11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add $t5, $t1, $t4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690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sw</a:t>
                      </a: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$t5, 16($t0)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21137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F9ACFD8-F769-D049-BE24-17D03EAE14D1}"/>
              </a:ext>
            </a:extLst>
          </p:cNvPr>
          <p:cNvSpPr txBox="1"/>
          <p:nvPr/>
        </p:nvSpPr>
        <p:spPr>
          <a:xfrm>
            <a:off x="96206" y="1921513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forwarding and reordering enabled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899B8D8-D3FE-3A47-9EAC-56DC90A59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28600"/>
            <a:ext cx="8492565" cy="762000"/>
          </a:xfrm>
        </p:spPr>
        <p:txBody>
          <a:bodyPr/>
          <a:lstStyle/>
          <a:p>
            <a:r>
              <a:rPr lang="en-US" dirty="0"/>
              <a:t>LW Forwarding Example 3</a:t>
            </a:r>
          </a:p>
        </p:txBody>
      </p:sp>
    </p:spTree>
    <p:extLst>
      <p:ext uri="{BB962C8B-B14F-4D97-AF65-F5344CB8AC3E}">
        <p14:creationId xmlns:p14="http://schemas.microsoft.com/office/powerpoint/2010/main" val="14460576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E42E1F-5B9E-CB47-BCD1-AC92C5569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2D25EE9-D2F1-5B44-96F1-36E8A35FBD2E}"/>
              </a:ext>
            </a:extLst>
          </p:cNvPr>
          <p:cNvGraphicFramePr>
            <a:graphicFrameLocks noGrp="1"/>
          </p:cNvGraphicFramePr>
          <p:nvPr/>
        </p:nvGraphicFramePr>
        <p:xfrm>
          <a:off x="96206" y="2479373"/>
          <a:ext cx="8888384" cy="331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6064">
                  <a:extLst>
                    <a:ext uri="{9D8B030D-6E8A-4147-A177-3AD203B41FA5}">
                      <a16:colId xmlns:a16="http://schemas.microsoft.com/office/drawing/2014/main" val="136290767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8589009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61287482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860695325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594302452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21340058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33802335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76934698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6521863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55638961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7443970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676859283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569273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17506723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81112362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752922995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54550084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26409574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78947166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746900477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1674086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575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 err="1">
                          <a:latin typeface="Lucida Console" panose="020B0609040504020204" pitchFamily="49" charset="0"/>
                        </a:rPr>
                        <a:t>lw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$t1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 0($t0)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437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 err="1">
                          <a:latin typeface="Lucida Console" panose="020B0609040504020204" pitchFamily="49" charset="0"/>
                        </a:rPr>
                        <a:t>lw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$t2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 4($t0)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570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200" dirty="0" err="1">
                          <a:latin typeface="Lucida Console" panose="020B0609040504020204" pitchFamily="49" charset="0"/>
                        </a:rPr>
                        <a:t>lw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$t4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 8($t0)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944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add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$t3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$t1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$t2</a:t>
                      </a:r>
                      <a:endParaRPr lang="en-US" altLang="en-US" sz="12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Forward $t2 from Mem/WB to Exec.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53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 err="1">
                          <a:latin typeface="Lucida Console" panose="020B0609040504020204" pitchFamily="49" charset="0"/>
                        </a:rPr>
                        <a:t>sw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$t3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 12($t0)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Forward $t3 from Exec/Mem to Exec.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11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add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$t5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$t1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690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200" dirty="0" err="1">
                          <a:latin typeface="Lucida Console" panose="020B0609040504020204" pitchFamily="49" charset="0"/>
                        </a:rPr>
                        <a:t>sw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$t5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 16($t0)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Forward $t5 from Exec/Mem to Exec.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21137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5F3E9E1-B425-EF49-ABCE-CDBF3D4DF35D}"/>
              </a:ext>
            </a:extLst>
          </p:cNvPr>
          <p:cNvSpPr txBox="1"/>
          <p:nvPr/>
        </p:nvSpPr>
        <p:spPr>
          <a:xfrm>
            <a:off x="96206" y="1921513"/>
            <a:ext cx="7225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forwarding and reordering enabled (</a:t>
            </a:r>
            <a:r>
              <a:rPr lang="en-US" dirty="0">
                <a:solidFill>
                  <a:srgbClr val="FF0000"/>
                </a:solidFill>
              </a:rPr>
              <a:t>dependencies</a:t>
            </a:r>
            <a:r>
              <a:rPr lang="en-US" dirty="0"/>
              <a:t> – </a:t>
            </a:r>
            <a:r>
              <a:rPr lang="en-US" dirty="0">
                <a:solidFill>
                  <a:srgbClr val="00B050"/>
                </a:solidFill>
              </a:rPr>
              <a:t>forwarding</a:t>
            </a:r>
            <a:r>
              <a:rPr lang="en-US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98AB09E-3F59-E744-97D4-26CDEA659D12}"/>
              </a:ext>
            </a:extLst>
          </p:cNvPr>
          <p:cNvCxnSpPr>
            <a:cxnSpLocks/>
          </p:cNvCxnSpPr>
          <p:nvPr/>
        </p:nvCxnSpPr>
        <p:spPr>
          <a:xfrm>
            <a:off x="3239540" y="3490643"/>
            <a:ext cx="52300" cy="64481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11474A7-E735-5744-BC3B-A0C670460A8A}"/>
              </a:ext>
            </a:extLst>
          </p:cNvPr>
          <p:cNvCxnSpPr>
            <a:cxnSpLocks/>
          </p:cNvCxnSpPr>
          <p:nvPr/>
        </p:nvCxnSpPr>
        <p:spPr>
          <a:xfrm>
            <a:off x="3511976" y="4287389"/>
            <a:ext cx="65157" cy="313872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DF9816-4465-0249-9AF4-E4C2A3CD059D}"/>
              </a:ext>
            </a:extLst>
          </p:cNvPr>
          <p:cNvCxnSpPr>
            <a:cxnSpLocks/>
          </p:cNvCxnSpPr>
          <p:nvPr/>
        </p:nvCxnSpPr>
        <p:spPr>
          <a:xfrm>
            <a:off x="4062639" y="5167515"/>
            <a:ext cx="63134" cy="296939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24FB26-4727-B64F-9D06-3CCB0E396EDB}"/>
              </a:ext>
            </a:extLst>
          </p:cNvPr>
          <p:cNvCxnSpPr>
            <a:cxnSpLocks/>
          </p:cNvCxnSpPr>
          <p:nvPr/>
        </p:nvCxnSpPr>
        <p:spPr>
          <a:xfrm>
            <a:off x="678001" y="3547946"/>
            <a:ext cx="770409" cy="51930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4921302-DDBC-A144-BE46-BD1636865D9A}"/>
              </a:ext>
            </a:extLst>
          </p:cNvPr>
          <p:cNvCxnSpPr>
            <a:cxnSpLocks/>
          </p:cNvCxnSpPr>
          <p:nvPr/>
        </p:nvCxnSpPr>
        <p:spPr>
          <a:xfrm flipH="1">
            <a:off x="678001" y="4299670"/>
            <a:ext cx="74925" cy="22843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C6C8F3B-817D-454D-B44F-4F5F41503B2B}"/>
              </a:ext>
            </a:extLst>
          </p:cNvPr>
          <p:cNvCxnSpPr>
            <a:cxnSpLocks/>
          </p:cNvCxnSpPr>
          <p:nvPr/>
        </p:nvCxnSpPr>
        <p:spPr>
          <a:xfrm flipH="1">
            <a:off x="614477" y="5229830"/>
            <a:ext cx="100986" cy="15415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AAE70A39-B95F-B64A-9364-F2701D3E6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28600"/>
            <a:ext cx="8492565" cy="762000"/>
          </a:xfrm>
        </p:spPr>
        <p:txBody>
          <a:bodyPr/>
          <a:lstStyle/>
          <a:p>
            <a:r>
              <a:rPr lang="en-US" dirty="0"/>
              <a:t>LW Forwarding Example 3</a:t>
            </a:r>
          </a:p>
        </p:txBody>
      </p:sp>
    </p:spTree>
    <p:extLst>
      <p:ext uri="{BB962C8B-B14F-4D97-AF65-F5344CB8AC3E}">
        <p14:creationId xmlns:p14="http://schemas.microsoft.com/office/powerpoint/2010/main" val="2257509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4026F-7DA8-BA48-BDDF-B4A00B7CF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Branch Hazard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56B51-0046-5F4C-86C3-39A5FE8AE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branch determined in MEM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981BC-C980-E74E-B81C-EBD0B8692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29</a:t>
            </a:fld>
            <a:endParaRPr lang="en-US"/>
          </a:p>
        </p:txBody>
      </p:sp>
      <p:pic>
        <p:nvPicPr>
          <p:cNvPr id="5" name="Google Shape;558;p58" descr="f04-61-P374493">
            <a:extLst>
              <a:ext uri="{FF2B5EF4-FFF2-40B4-BE49-F238E27FC236}">
                <a16:creationId xmlns:a16="http://schemas.microsoft.com/office/drawing/2014/main" id="{CF63E461-45E6-474B-A730-1C64C0C5A30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6012" y="1898650"/>
            <a:ext cx="6021388" cy="422116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65;p58">
            <a:extLst>
              <a:ext uri="{FF2B5EF4-FFF2-40B4-BE49-F238E27FC236}">
                <a16:creationId xmlns:a16="http://schemas.microsoft.com/office/drawing/2014/main" id="{5C57457B-653F-EF47-989A-688A3E43C5B9}"/>
              </a:ext>
            </a:extLst>
          </p:cNvPr>
          <p:cNvSpPr txBox="1"/>
          <p:nvPr/>
        </p:nvSpPr>
        <p:spPr>
          <a:xfrm>
            <a:off x="7451725" y="4010025"/>
            <a:ext cx="1237578" cy="64629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Flush these</a:t>
            </a:r>
            <a:br>
              <a:rPr lang="en-US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instructions</a:t>
            </a:r>
            <a:endParaRPr dirty="0"/>
          </a:p>
        </p:txBody>
      </p:sp>
      <p:sp>
        <p:nvSpPr>
          <p:cNvPr id="7" name="Google Shape;566;p58">
            <a:extLst>
              <a:ext uri="{FF2B5EF4-FFF2-40B4-BE49-F238E27FC236}">
                <a16:creationId xmlns:a16="http://schemas.microsoft.com/office/drawing/2014/main" id="{FB8CA62F-C291-ED45-B9F9-1229FD82A234}"/>
              </a:ext>
            </a:extLst>
          </p:cNvPr>
          <p:cNvSpPr/>
          <p:nvPr/>
        </p:nvSpPr>
        <p:spPr>
          <a:xfrm>
            <a:off x="7092950" y="3644900"/>
            <a:ext cx="215900" cy="180022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806"/>
                  <a:pt x="10800" y="1800"/>
                </a:cubicBezTo>
                <a:lnTo>
                  <a:pt x="10800" y="9000"/>
                </a:lnTo>
                <a:cubicBezTo>
                  <a:pt x="10800" y="9994"/>
                  <a:pt x="15635" y="10800"/>
                  <a:pt x="21600" y="10800"/>
                </a:cubicBezTo>
                <a:cubicBezTo>
                  <a:pt x="15635" y="10800"/>
                  <a:pt x="10800" y="11606"/>
                  <a:pt x="10800" y="12600"/>
                </a:cubicBezTo>
                <a:lnTo>
                  <a:pt x="10800" y="19800"/>
                </a:lnTo>
                <a:cubicBezTo>
                  <a:pt x="10800" y="20794"/>
                  <a:pt x="5965" y="21600"/>
                  <a:pt x="0" y="21600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FB3668-8322-C440-A22B-FB190EE6677E}"/>
              </a:ext>
            </a:extLst>
          </p:cNvPr>
          <p:cNvSpPr/>
          <p:nvPr/>
        </p:nvSpPr>
        <p:spPr>
          <a:xfrm>
            <a:off x="2685327" y="3644900"/>
            <a:ext cx="4317357" cy="18002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3E3B48-495D-0445-A769-1D5CC756438E}"/>
              </a:ext>
            </a:extLst>
          </p:cNvPr>
          <p:cNvCxnSpPr/>
          <p:nvPr/>
        </p:nvCxnSpPr>
        <p:spPr>
          <a:xfrm flipH="1">
            <a:off x="4236334" y="1678329"/>
            <a:ext cx="937550" cy="14121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35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191885B8-12D0-4945-9340-B3A0D40E5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Multicycle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D60E1B-FAFB-4177-9803-0CC765517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3</a:t>
            </a:fld>
            <a:endParaRPr lang="en-US"/>
          </a:p>
        </p:txBody>
      </p:sp>
      <p:grpSp>
        <p:nvGrpSpPr>
          <p:cNvPr id="67" name="Google Shape;635;p41">
            <a:extLst>
              <a:ext uri="{FF2B5EF4-FFF2-40B4-BE49-F238E27FC236}">
                <a16:creationId xmlns:a16="http://schemas.microsoft.com/office/drawing/2014/main" id="{AD81C50C-1DFA-4644-B6A7-E360C3156CE8}"/>
              </a:ext>
            </a:extLst>
          </p:cNvPr>
          <p:cNvGrpSpPr>
            <a:grpSpLocks noChangeAspect="1"/>
          </p:cNvGrpSpPr>
          <p:nvPr/>
        </p:nvGrpSpPr>
        <p:grpSpPr>
          <a:xfrm>
            <a:off x="2798572" y="1594350"/>
            <a:ext cx="6151192" cy="4663440"/>
            <a:chOff x="-2" y="0"/>
            <a:chExt cx="6097589" cy="4622802"/>
          </a:xfrm>
        </p:grpSpPr>
        <p:grpSp>
          <p:nvGrpSpPr>
            <p:cNvPr id="68" name="Google Shape;636;p41">
              <a:extLst>
                <a:ext uri="{FF2B5EF4-FFF2-40B4-BE49-F238E27FC236}">
                  <a16:creationId xmlns:a16="http://schemas.microsoft.com/office/drawing/2014/main" id="{696DC1DA-B09E-B649-9298-1A60BBD5A719}"/>
                </a:ext>
              </a:extLst>
            </p:cNvPr>
            <p:cNvGrpSpPr/>
            <p:nvPr/>
          </p:nvGrpSpPr>
          <p:grpSpPr>
            <a:xfrm>
              <a:off x="2414587" y="239710"/>
              <a:ext cx="806452" cy="792167"/>
              <a:chOff x="0" y="-1"/>
              <a:chExt cx="806451" cy="792165"/>
            </a:xfrm>
          </p:grpSpPr>
          <p:sp>
            <p:nvSpPr>
              <p:cNvPr id="122" name="Google Shape;637;p41">
                <a:extLst>
                  <a:ext uri="{FF2B5EF4-FFF2-40B4-BE49-F238E27FC236}">
                    <a16:creationId xmlns:a16="http://schemas.microsoft.com/office/drawing/2014/main" id="{D799BEA0-DD21-6547-8838-923529BC590A}"/>
                  </a:ext>
                </a:extLst>
              </p:cNvPr>
              <p:cNvSpPr/>
              <p:nvPr/>
            </p:nvSpPr>
            <p:spPr>
              <a:xfrm>
                <a:off x="0" y="-1"/>
                <a:ext cx="806451" cy="792165"/>
              </a:xfrm>
              <a:prstGeom prst="ellipse">
                <a:avLst/>
              </a:prstGeom>
              <a:noFill/>
              <a:ln w="28575" cap="flat" cmpd="sng">
                <a:solidFill>
                  <a:srgbClr val="FF33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638;p41">
                <a:extLst>
                  <a:ext uri="{FF2B5EF4-FFF2-40B4-BE49-F238E27FC236}">
                    <a16:creationId xmlns:a16="http://schemas.microsoft.com/office/drawing/2014/main" id="{379EC7E2-70C9-DD4F-AE60-BE9C14CEA3F3}"/>
                  </a:ext>
                </a:extLst>
              </p:cNvPr>
              <p:cNvSpPr txBox="1"/>
              <p:nvPr/>
            </p:nvSpPr>
            <p:spPr>
              <a:xfrm>
                <a:off x="22927" y="65088"/>
                <a:ext cx="760597" cy="5444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0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Instruction 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Fetch</a:t>
                </a:r>
                <a:endParaRPr/>
              </a:p>
            </p:txBody>
          </p:sp>
        </p:grpSp>
        <p:grpSp>
          <p:nvGrpSpPr>
            <p:cNvPr id="69" name="Google Shape;639;p41">
              <a:extLst>
                <a:ext uri="{FF2B5EF4-FFF2-40B4-BE49-F238E27FC236}">
                  <a16:creationId xmlns:a16="http://schemas.microsoft.com/office/drawing/2014/main" id="{CC50CD6A-83C3-A947-A69D-900D78C5D486}"/>
                </a:ext>
              </a:extLst>
            </p:cNvPr>
            <p:cNvGrpSpPr/>
            <p:nvPr/>
          </p:nvGrpSpPr>
          <p:grpSpPr>
            <a:xfrm>
              <a:off x="4822825" y="230185"/>
              <a:ext cx="806452" cy="792167"/>
              <a:chOff x="0" y="-1"/>
              <a:chExt cx="806451" cy="792165"/>
            </a:xfrm>
          </p:grpSpPr>
          <p:sp>
            <p:nvSpPr>
              <p:cNvPr id="120" name="Google Shape;640;p41">
                <a:extLst>
                  <a:ext uri="{FF2B5EF4-FFF2-40B4-BE49-F238E27FC236}">
                    <a16:creationId xmlns:a16="http://schemas.microsoft.com/office/drawing/2014/main" id="{25C54847-9897-8E45-9A32-6F6AB8780BE5}"/>
                  </a:ext>
                </a:extLst>
              </p:cNvPr>
              <p:cNvSpPr/>
              <p:nvPr/>
            </p:nvSpPr>
            <p:spPr>
              <a:xfrm>
                <a:off x="0" y="-1"/>
                <a:ext cx="806451" cy="792165"/>
              </a:xfrm>
              <a:prstGeom prst="ellipse">
                <a:avLst/>
              </a:prstGeom>
              <a:noFill/>
              <a:ln w="28575" cap="flat" cmpd="sng">
                <a:solidFill>
                  <a:srgbClr val="FF33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641;p41">
                <a:extLst>
                  <a:ext uri="{FF2B5EF4-FFF2-40B4-BE49-F238E27FC236}">
                    <a16:creationId xmlns:a16="http://schemas.microsoft.com/office/drawing/2014/main" id="{1F09620D-EE22-3B4E-9522-E68E6BCFE72D}"/>
                  </a:ext>
                </a:extLst>
              </p:cNvPr>
              <p:cNvSpPr txBox="1"/>
              <p:nvPr/>
            </p:nvSpPr>
            <p:spPr>
              <a:xfrm>
                <a:off x="14286" y="96838"/>
                <a:ext cx="760598" cy="5444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 dirty="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Instruction </a:t>
                </a:r>
                <a:endParaRPr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Decode</a:t>
                </a:r>
                <a:endParaRPr dirty="0"/>
              </a:p>
            </p:txBody>
          </p:sp>
        </p:grpSp>
        <p:grpSp>
          <p:nvGrpSpPr>
            <p:cNvPr id="70" name="Google Shape;642;p41">
              <a:extLst>
                <a:ext uri="{FF2B5EF4-FFF2-40B4-BE49-F238E27FC236}">
                  <a16:creationId xmlns:a16="http://schemas.microsoft.com/office/drawing/2014/main" id="{CFF206A1-212F-544F-BB08-3C2F28DADFF7}"/>
                </a:ext>
              </a:extLst>
            </p:cNvPr>
            <p:cNvGrpSpPr/>
            <p:nvPr/>
          </p:nvGrpSpPr>
          <p:grpSpPr>
            <a:xfrm>
              <a:off x="-2" y="1436687"/>
              <a:ext cx="951099" cy="793751"/>
              <a:chOff x="-1" y="0"/>
              <a:chExt cx="951098" cy="793750"/>
            </a:xfrm>
          </p:grpSpPr>
          <p:sp>
            <p:nvSpPr>
              <p:cNvPr id="118" name="Google Shape;643;p41">
                <a:extLst>
                  <a:ext uri="{FF2B5EF4-FFF2-40B4-BE49-F238E27FC236}">
                    <a16:creationId xmlns:a16="http://schemas.microsoft.com/office/drawing/2014/main" id="{B0D3C3E9-8F9C-3E40-8551-D14694AE16B4}"/>
                  </a:ext>
                </a:extLst>
              </p:cNvPr>
              <p:cNvSpPr/>
              <p:nvPr/>
            </p:nvSpPr>
            <p:spPr>
              <a:xfrm>
                <a:off x="95431" y="0"/>
                <a:ext cx="806086" cy="793750"/>
              </a:xfrm>
              <a:prstGeom prst="ellipse">
                <a:avLst/>
              </a:prstGeom>
              <a:noFill/>
              <a:ln w="28575" cap="flat" cmpd="sng">
                <a:solidFill>
                  <a:srgbClr val="FF33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644;p41">
                <a:extLst>
                  <a:ext uri="{FF2B5EF4-FFF2-40B4-BE49-F238E27FC236}">
                    <a16:creationId xmlns:a16="http://schemas.microsoft.com/office/drawing/2014/main" id="{240A9369-A999-DB47-8989-520448A0D63C}"/>
                  </a:ext>
                </a:extLst>
              </p:cNvPr>
              <p:cNvSpPr txBox="1"/>
              <p:nvPr/>
            </p:nvSpPr>
            <p:spPr>
              <a:xfrm>
                <a:off x="-1" y="96838"/>
                <a:ext cx="951098" cy="5444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Mem. Address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Compute </a:t>
                </a:r>
                <a:endParaRPr/>
              </a:p>
            </p:txBody>
          </p:sp>
        </p:grpSp>
        <p:grpSp>
          <p:nvGrpSpPr>
            <p:cNvPr id="71" name="Google Shape;645;p41">
              <a:extLst>
                <a:ext uri="{FF2B5EF4-FFF2-40B4-BE49-F238E27FC236}">
                  <a16:creationId xmlns:a16="http://schemas.microsoft.com/office/drawing/2014/main" id="{A48343E4-1C10-0F47-8CF3-553A5ADE51C6}"/>
                </a:ext>
              </a:extLst>
            </p:cNvPr>
            <p:cNvGrpSpPr/>
            <p:nvPr/>
          </p:nvGrpSpPr>
          <p:grpSpPr>
            <a:xfrm>
              <a:off x="25398" y="2706687"/>
              <a:ext cx="894545" cy="793752"/>
              <a:chOff x="-1" y="0"/>
              <a:chExt cx="894543" cy="793750"/>
            </a:xfrm>
          </p:grpSpPr>
          <p:sp>
            <p:nvSpPr>
              <p:cNvPr id="116" name="Google Shape;646;p41">
                <a:extLst>
                  <a:ext uri="{FF2B5EF4-FFF2-40B4-BE49-F238E27FC236}">
                    <a16:creationId xmlns:a16="http://schemas.microsoft.com/office/drawing/2014/main" id="{502FDEBD-ACA6-8149-A0B6-1874E470F525}"/>
                  </a:ext>
                </a:extLst>
              </p:cNvPr>
              <p:cNvSpPr/>
              <p:nvPr/>
            </p:nvSpPr>
            <p:spPr>
              <a:xfrm>
                <a:off x="70391" y="0"/>
                <a:ext cx="805370" cy="793750"/>
              </a:xfrm>
              <a:prstGeom prst="ellipse">
                <a:avLst/>
              </a:prstGeom>
              <a:noFill/>
              <a:ln w="28575" cap="flat" cmpd="sng">
                <a:solidFill>
                  <a:srgbClr val="FF33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647;p41">
                <a:extLst>
                  <a:ext uri="{FF2B5EF4-FFF2-40B4-BE49-F238E27FC236}">
                    <a16:creationId xmlns:a16="http://schemas.microsoft.com/office/drawing/2014/main" id="{EB78A3B6-592F-984C-8ED1-A87D2EC21231}"/>
                  </a:ext>
                </a:extLst>
              </p:cNvPr>
              <p:cNvSpPr txBox="1"/>
              <p:nvPr/>
            </p:nvSpPr>
            <p:spPr>
              <a:xfrm>
                <a:off x="-1" y="96838"/>
                <a:ext cx="894543" cy="5444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3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Mem. 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Read</a:t>
                </a:r>
                <a:endParaRPr/>
              </a:p>
            </p:txBody>
          </p:sp>
        </p:grpSp>
        <p:grpSp>
          <p:nvGrpSpPr>
            <p:cNvPr id="72" name="Google Shape;648;p41">
              <a:extLst>
                <a:ext uri="{FF2B5EF4-FFF2-40B4-BE49-F238E27FC236}">
                  <a16:creationId xmlns:a16="http://schemas.microsoft.com/office/drawing/2014/main" id="{2C179210-C782-2B4F-B3FC-1338BCF0BC28}"/>
                </a:ext>
              </a:extLst>
            </p:cNvPr>
            <p:cNvGrpSpPr/>
            <p:nvPr/>
          </p:nvGrpSpPr>
          <p:grpSpPr>
            <a:xfrm>
              <a:off x="1333499" y="2706687"/>
              <a:ext cx="894544" cy="793752"/>
              <a:chOff x="-1" y="0"/>
              <a:chExt cx="894543" cy="793750"/>
            </a:xfrm>
          </p:grpSpPr>
          <p:sp>
            <p:nvSpPr>
              <p:cNvPr id="114" name="Google Shape;649;p41">
                <a:extLst>
                  <a:ext uri="{FF2B5EF4-FFF2-40B4-BE49-F238E27FC236}">
                    <a16:creationId xmlns:a16="http://schemas.microsoft.com/office/drawing/2014/main" id="{A3CDD99A-4075-BD4A-B8CC-559A45196E25}"/>
                  </a:ext>
                </a:extLst>
              </p:cNvPr>
              <p:cNvSpPr/>
              <p:nvPr/>
            </p:nvSpPr>
            <p:spPr>
              <a:xfrm>
                <a:off x="70509" y="0"/>
                <a:ext cx="806721" cy="793750"/>
              </a:xfrm>
              <a:prstGeom prst="ellipse">
                <a:avLst/>
              </a:prstGeom>
              <a:noFill/>
              <a:ln w="28575" cap="flat" cmpd="sng">
                <a:solidFill>
                  <a:srgbClr val="FF33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650;p41">
                <a:extLst>
                  <a:ext uri="{FF2B5EF4-FFF2-40B4-BE49-F238E27FC236}">
                    <a16:creationId xmlns:a16="http://schemas.microsoft.com/office/drawing/2014/main" id="{6E0ABA6C-41E5-E64A-A64B-31E5D887004A}"/>
                  </a:ext>
                </a:extLst>
              </p:cNvPr>
              <p:cNvSpPr txBox="1"/>
              <p:nvPr/>
            </p:nvSpPr>
            <p:spPr>
              <a:xfrm>
                <a:off x="-1" y="96838"/>
                <a:ext cx="894543" cy="5444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5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Mem. Access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Write</a:t>
                </a:r>
                <a:endParaRPr/>
              </a:p>
            </p:txBody>
          </p:sp>
        </p:grpSp>
        <p:grpSp>
          <p:nvGrpSpPr>
            <p:cNvPr id="73" name="Google Shape;651;p41">
              <a:extLst>
                <a:ext uri="{FF2B5EF4-FFF2-40B4-BE49-F238E27FC236}">
                  <a16:creationId xmlns:a16="http://schemas.microsoft.com/office/drawing/2014/main" id="{832F3408-A9B0-1048-B3E4-46D9BE809D65}"/>
                </a:ext>
              </a:extLst>
            </p:cNvPr>
            <p:cNvGrpSpPr/>
            <p:nvPr/>
          </p:nvGrpSpPr>
          <p:grpSpPr>
            <a:xfrm>
              <a:off x="93660" y="3830637"/>
              <a:ext cx="808073" cy="792165"/>
              <a:chOff x="-1" y="0"/>
              <a:chExt cx="808071" cy="792164"/>
            </a:xfrm>
          </p:grpSpPr>
          <p:sp>
            <p:nvSpPr>
              <p:cNvPr id="112" name="Google Shape;652;p41">
                <a:extLst>
                  <a:ext uri="{FF2B5EF4-FFF2-40B4-BE49-F238E27FC236}">
                    <a16:creationId xmlns:a16="http://schemas.microsoft.com/office/drawing/2014/main" id="{5AA8901E-797E-7D48-99D1-7D46AB0A4EDE}"/>
                  </a:ext>
                </a:extLst>
              </p:cNvPr>
              <p:cNvSpPr/>
              <p:nvPr/>
            </p:nvSpPr>
            <p:spPr>
              <a:xfrm>
                <a:off x="1554" y="0"/>
                <a:ext cx="806516" cy="792164"/>
              </a:xfrm>
              <a:prstGeom prst="ellipse">
                <a:avLst/>
              </a:prstGeom>
              <a:noFill/>
              <a:ln w="28575" cap="flat" cmpd="sng">
                <a:solidFill>
                  <a:srgbClr val="FF33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653;p41">
                <a:extLst>
                  <a:ext uri="{FF2B5EF4-FFF2-40B4-BE49-F238E27FC236}">
                    <a16:creationId xmlns:a16="http://schemas.microsoft.com/office/drawing/2014/main" id="{C716613F-7F61-F843-AEBA-F7D928751F10}"/>
                  </a:ext>
                </a:extLst>
              </p:cNvPr>
              <p:cNvSpPr txBox="1"/>
              <p:nvPr/>
            </p:nvSpPr>
            <p:spPr>
              <a:xfrm>
                <a:off x="-1" y="96838"/>
                <a:ext cx="722770" cy="4047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4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Write-Back</a:t>
                </a:r>
                <a:endParaRPr/>
              </a:p>
            </p:txBody>
          </p:sp>
        </p:grpSp>
        <p:grpSp>
          <p:nvGrpSpPr>
            <p:cNvPr id="74" name="Google Shape;654;p41">
              <a:extLst>
                <a:ext uri="{FF2B5EF4-FFF2-40B4-BE49-F238E27FC236}">
                  <a16:creationId xmlns:a16="http://schemas.microsoft.com/office/drawing/2014/main" id="{0C9A7A57-E55B-CD42-9533-517E81915BCA}"/>
                </a:ext>
              </a:extLst>
            </p:cNvPr>
            <p:cNvGrpSpPr/>
            <p:nvPr/>
          </p:nvGrpSpPr>
          <p:grpSpPr>
            <a:xfrm>
              <a:off x="2481262" y="1436687"/>
              <a:ext cx="806452" cy="793751"/>
              <a:chOff x="0" y="0"/>
              <a:chExt cx="806451" cy="793750"/>
            </a:xfrm>
          </p:grpSpPr>
          <p:sp>
            <p:nvSpPr>
              <p:cNvPr id="110" name="Google Shape;655;p41">
                <a:extLst>
                  <a:ext uri="{FF2B5EF4-FFF2-40B4-BE49-F238E27FC236}">
                    <a16:creationId xmlns:a16="http://schemas.microsoft.com/office/drawing/2014/main" id="{57E6C84C-D480-AE4D-8363-86B23599E3FD}"/>
                  </a:ext>
                </a:extLst>
              </p:cNvPr>
              <p:cNvSpPr/>
              <p:nvPr/>
            </p:nvSpPr>
            <p:spPr>
              <a:xfrm>
                <a:off x="0" y="0"/>
                <a:ext cx="806451" cy="793750"/>
              </a:xfrm>
              <a:prstGeom prst="ellipse">
                <a:avLst/>
              </a:prstGeom>
              <a:noFill/>
              <a:ln w="28575" cap="flat" cmpd="sng">
                <a:solidFill>
                  <a:srgbClr val="FF33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656;p41">
                <a:extLst>
                  <a:ext uri="{FF2B5EF4-FFF2-40B4-BE49-F238E27FC236}">
                    <a16:creationId xmlns:a16="http://schemas.microsoft.com/office/drawing/2014/main" id="{45EB4D0D-32AB-C349-BAF0-38122DFCCC98}"/>
                  </a:ext>
                </a:extLst>
              </p:cNvPr>
              <p:cNvSpPr txBox="1"/>
              <p:nvPr/>
            </p:nvSpPr>
            <p:spPr>
              <a:xfrm>
                <a:off x="79374" y="96838"/>
                <a:ext cx="563028" cy="5444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6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ALU 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Execute</a:t>
                </a:r>
                <a:endParaRPr/>
              </a:p>
            </p:txBody>
          </p:sp>
        </p:grpSp>
        <p:grpSp>
          <p:nvGrpSpPr>
            <p:cNvPr id="75" name="Google Shape;657;p41">
              <a:extLst>
                <a:ext uri="{FF2B5EF4-FFF2-40B4-BE49-F238E27FC236}">
                  <a16:creationId xmlns:a16="http://schemas.microsoft.com/office/drawing/2014/main" id="{19108C21-85FA-5E46-8244-F96816C5B086}"/>
                </a:ext>
              </a:extLst>
            </p:cNvPr>
            <p:cNvGrpSpPr/>
            <p:nvPr/>
          </p:nvGrpSpPr>
          <p:grpSpPr>
            <a:xfrm>
              <a:off x="2505075" y="2722560"/>
              <a:ext cx="806452" cy="792166"/>
              <a:chOff x="0" y="-1"/>
              <a:chExt cx="806451" cy="792165"/>
            </a:xfrm>
          </p:grpSpPr>
          <p:sp>
            <p:nvSpPr>
              <p:cNvPr id="108" name="Google Shape;658;p41">
                <a:extLst>
                  <a:ext uri="{FF2B5EF4-FFF2-40B4-BE49-F238E27FC236}">
                    <a16:creationId xmlns:a16="http://schemas.microsoft.com/office/drawing/2014/main" id="{DCA8DF83-6EE0-EB4F-9321-A9CBC11F7B32}"/>
                  </a:ext>
                </a:extLst>
              </p:cNvPr>
              <p:cNvSpPr/>
              <p:nvPr/>
            </p:nvSpPr>
            <p:spPr>
              <a:xfrm>
                <a:off x="0" y="-1"/>
                <a:ext cx="806451" cy="792165"/>
              </a:xfrm>
              <a:prstGeom prst="ellipse">
                <a:avLst/>
              </a:prstGeom>
              <a:noFill/>
              <a:ln w="28575" cap="flat" cmpd="sng">
                <a:solidFill>
                  <a:srgbClr val="FF33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659;p41">
                <a:extLst>
                  <a:ext uri="{FF2B5EF4-FFF2-40B4-BE49-F238E27FC236}">
                    <a16:creationId xmlns:a16="http://schemas.microsoft.com/office/drawing/2014/main" id="{818C6A19-E911-4F4D-8EEC-478B34198B15}"/>
                  </a:ext>
                </a:extLst>
              </p:cNvPr>
              <p:cNvSpPr txBox="1"/>
              <p:nvPr/>
            </p:nvSpPr>
            <p:spPr>
              <a:xfrm>
                <a:off x="36512" y="96838"/>
                <a:ext cx="682958" cy="5444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7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Complete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R-type</a:t>
                </a:r>
                <a:endParaRPr/>
              </a:p>
            </p:txBody>
          </p:sp>
        </p:grpSp>
        <p:grpSp>
          <p:nvGrpSpPr>
            <p:cNvPr id="76" name="Google Shape;660;p41">
              <a:extLst>
                <a:ext uri="{FF2B5EF4-FFF2-40B4-BE49-F238E27FC236}">
                  <a16:creationId xmlns:a16="http://schemas.microsoft.com/office/drawing/2014/main" id="{B56D9731-D718-3641-AB38-80CF404D2A4A}"/>
                </a:ext>
              </a:extLst>
            </p:cNvPr>
            <p:cNvGrpSpPr/>
            <p:nvPr/>
          </p:nvGrpSpPr>
          <p:grpSpPr>
            <a:xfrm>
              <a:off x="3649662" y="1435100"/>
              <a:ext cx="806452" cy="793751"/>
              <a:chOff x="0" y="0"/>
              <a:chExt cx="806451" cy="793750"/>
            </a:xfrm>
          </p:grpSpPr>
          <p:sp>
            <p:nvSpPr>
              <p:cNvPr id="106" name="Google Shape;661;p41">
                <a:extLst>
                  <a:ext uri="{FF2B5EF4-FFF2-40B4-BE49-F238E27FC236}">
                    <a16:creationId xmlns:a16="http://schemas.microsoft.com/office/drawing/2014/main" id="{D14AF3E4-20B9-BD4B-8A78-FF31765F5ECA}"/>
                  </a:ext>
                </a:extLst>
              </p:cNvPr>
              <p:cNvSpPr/>
              <p:nvPr/>
            </p:nvSpPr>
            <p:spPr>
              <a:xfrm>
                <a:off x="0" y="0"/>
                <a:ext cx="806451" cy="793750"/>
              </a:xfrm>
              <a:prstGeom prst="ellipse">
                <a:avLst/>
              </a:prstGeom>
              <a:noFill/>
              <a:ln w="28575" cap="flat" cmpd="sng">
                <a:solidFill>
                  <a:srgbClr val="FF33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662;p41">
                <a:extLst>
                  <a:ext uri="{FF2B5EF4-FFF2-40B4-BE49-F238E27FC236}">
                    <a16:creationId xmlns:a16="http://schemas.microsoft.com/office/drawing/2014/main" id="{5C290E0F-41A2-CB4B-BD9C-AD912ACA64E1}"/>
                  </a:ext>
                </a:extLst>
              </p:cNvPr>
              <p:cNvSpPr txBox="1"/>
              <p:nvPr/>
            </p:nvSpPr>
            <p:spPr>
              <a:xfrm>
                <a:off x="36513" y="96837"/>
                <a:ext cx="682958" cy="5444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8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Complete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Branch</a:t>
                </a:r>
                <a:endParaRPr/>
              </a:p>
            </p:txBody>
          </p:sp>
        </p:grpSp>
        <p:grpSp>
          <p:nvGrpSpPr>
            <p:cNvPr id="77" name="Google Shape;663;p41">
              <a:extLst>
                <a:ext uri="{FF2B5EF4-FFF2-40B4-BE49-F238E27FC236}">
                  <a16:creationId xmlns:a16="http://schemas.microsoft.com/office/drawing/2014/main" id="{5DBC0E5E-EB50-4441-BEE9-4E1A6D6CD3D3}"/>
                </a:ext>
              </a:extLst>
            </p:cNvPr>
            <p:cNvGrpSpPr/>
            <p:nvPr/>
          </p:nvGrpSpPr>
          <p:grpSpPr>
            <a:xfrm>
              <a:off x="4829175" y="1436687"/>
              <a:ext cx="806452" cy="793751"/>
              <a:chOff x="0" y="0"/>
              <a:chExt cx="806451" cy="793750"/>
            </a:xfrm>
          </p:grpSpPr>
          <p:sp>
            <p:nvSpPr>
              <p:cNvPr id="104" name="Google Shape;664;p41">
                <a:extLst>
                  <a:ext uri="{FF2B5EF4-FFF2-40B4-BE49-F238E27FC236}">
                    <a16:creationId xmlns:a16="http://schemas.microsoft.com/office/drawing/2014/main" id="{B94F5948-DAC8-2D47-B5D8-1F610C84DCAC}"/>
                  </a:ext>
                </a:extLst>
              </p:cNvPr>
              <p:cNvSpPr/>
              <p:nvPr/>
            </p:nvSpPr>
            <p:spPr>
              <a:xfrm>
                <a:off x="0" y="0"/>
                <a:ext cx="806451" cy="793750"/>
              </a:xfrm>
              <a:prstGeom prst="ellipse">
                <a:avLst/>
              </a:prstGeom>
              <a:noFill/>
              <a:ln w="28575" cap="flat" cmpd="sng">
                <a:solidFill>
                  <a:srgbClr val="FF33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665;p41">
                <a:extLst>
                  <a:ext uri="{FF2B5EF4-FFF2-40B4-BE49-F238E27FC236}">
                    <a16:creationId xmlns:a16="http://schemas.microsoft.com/office/drawing/2014/main" id="{625085D8-E1C2-2D43-8B2C-475711F52A2E}"/>
                  </a:ext>
                </a:extLst>
              </p:cNvPr>
              <p:cNvSpPr txBox="1"/>
              <p:nvPr/>
            </p:nvSpPr>
            <p:spPr>
              <a:xfrm>
                <a:off x="36512" y="96838"/>
                <a:ext cx="718243" cy="5444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9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Complete 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Jump</a:t>
                </a:r>
                <a:endParaRPr/>
              </a:p>
            </p:txBody>
          </p:sp>
        </p:grpSp>
        <p:cxnSp>
          <p:nvCxnSpPr>
            <p:cNvPr id="78" name="Google Shape;666;p41">
              <a:extLst>
                <a:ext uri="{FF2B5EF4-FFF2-40B4-BE49-F238E27FC236}">
                  <a16:creationId xmlns:a16="http://schemas.microsoft.com/office/drawing/2014/main" id="{DEE59DB0-29C8-AB48-B63F-6B0430B0E06F}"/>
                </a:ext>
              </a:extLst>
            </p:cNvPr>
            <p:cNvCxnSpPr/>
            <p:nvPr/>
          </p:nvCxnSpPr>
          <p:spPr>
            <a:xfrm rot="10800000" flipH="1">
              <a:off x="3221037" y="627061"/>
              <a:ext cx="1601789" cy="7939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9" name="Google Shape;667;p41">
              <a:extLst>
                <a:ext uri="{FF2B5EF4-FFF2-40B4-BE49-F238E27FC236}">
                  <a16:creationId xmlns:a16="http://schemas.microsoft.com/office/drawing/2014/main" id="{C8B2565E-D6FB-794F-8247-BB05D41C611B}"/>
                </a:ext>
              </a:extLst>
            </p:cNvPr>
            <p:cNvCxnSpPr/>
            <p:nvPr/>
          </p:nvCxnSpPr>
          <p:spPr>
            <a:xfrm flipH="1">
              <a:off x="784224" y="769936"/>
              <a:ext cx="4051302" cy="782639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0" name="Google Shape;668;p41">
              <a:extLst>
                <a:ext uri="{FF2B5EF4-FFF2-40B4-BE49-F238E27FC236}">
                  <a16:creationId xmlns:a16="http://schemas.microsoft.com/office/drawing/2014/main" id="{68AAFEF5-A4D8-954A-AF06-F11A2DE366B6}"/>
                </a:ext>
              </a:extLst>
            </p:cNvPr>
            <p:cNvCxnSpPr/>
            <p:nvPr/>
          </p:nvCxnSpPr>
          <p:spPr>
            <a:xfrm flipH="1">
              <a:off x="3170237" y="847724"/>
              <a:ext cx="1711326" cy="704852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1" name="Google Shape;669;p41">
              <a:extLst>
                <a:ext uri="{FF2B5EF4-FFF2-40B4-BE49-F238E27FC236}">
                  <a16:creationId xmlns:a16="http://schemas.microsoft.com/office/drawing/2014/main" id="{E850024E-7E34-8844-8A0E-639FC116B33E}"/>
                </a:ext>
              </a:extLst>
            </p:cNvPr>
            <p:cNvCxnSpPr/>
            <p:nvPr/>
          </p:nvCxnSpPr>
          <p:spPr>
            <a:xfrm flipH="1">
              <a:off x="4338637" y="906462"/>
              <a:ext cx="601664" cy="644526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2" name="Google Shape;670;p41">
              <a:extLst>
                <a:ext uri="{FF2B5EF4-FFF2-40B4-BE49-F238E27FC236}">
                  <a16:creationId xmlns:a16="http://schemas.microsoft.com/office/drawing/2014/main" id="{7B64EBD3-165D-C947-90D3-C717691BF19C}"/>
                </a:ext>
              </a:extLst>
            </p:cNvPr>
            <p:cNvCxnSpPr/>
            <p:nvPr/>
          </p:nvCxnSpPr>
          <p:spPr>
            <a:xfrm>
              <a:off x="5226050" y="1022349"/>
              <a:ext cx="6351" cy="414338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3" name="Google Shape;671;p41">
              <a:extLst>
                <a:ext uri="{FF2B5EF4-FFF2-40B4-BE49-F238E27FC236}">
                  <a16:creationId xmlns:a16="http://schemas.microsoft.com/office/drawing/2014/main" id="{3E219B64-738E-7447-BEBF-4EFE7776851E}"/>
                </a:ext>
              </a:extLst>
            </p:cNvPr>
            <p:cNvCxnSpPr/>
            <p:nvPr/>
          </p:nvCxnSpPr>
          <p:spPr>
            <a:xfrm flipH="1">
              <a:off x="499744" y="2230436"/>
              <a:ext cx="1" cy="476251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4" name="Google Shape;672;p41">
              <a:extLst>
                <a:ext uri="{FF2B5EF4-FFF2-40B4-BE49-F238E27FC236}">
                  <a16:creationId xmlns:a16="http://schemas.microsoft.com/office/drawing/2014/main" id="{B257AD40-E34F-5341-A856-26392CFD1744}"/>
                </a:ext>
              </a:extLst>
            </p:cNvPr>
            <p:cNvCxnSpPr/>
            <p:nvPr/>
          </p:nvCxnSpPr>
          <p:spPr>
            <a:xfrm flipH="1">
              <a:off x="498474" y="3500437"/>
              <a:ext cx="1" cy="330201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5" name="Google Shape;673;p41">
              <a:extLst>
                <a:ext uri="{FF2B5EF4-FFF2-40B4-BE49-F238E27FC236}">
                  <a16:creationId xmlns:a16="http://schemas.microsoft.com/office/drawing/2014/main" id="{813493BF-A8B4-9846-9020-B3A0F008A479}"/>
                </a:ext>
              </a:extLst>
            </p:cNvPr>
            <p:cNvCxnSpPr/>
            <p:nvPr/>
          </p:nvCxnSpPr>
          <p:spPr>
            <a:xfrm>
              <a:off x="784225" y="2112961"/>
              <a:ext cx="738188" cy="709615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6" name="Google Shape;674;p41">
              <a:extLst>
                <a:ext uri="{FF2B5EF4-FFF2-40B4-BE49-F238E27FC236}">
                  <a16:creationId xmlns:a16="http://schemas.microsoft.com/office/drawing/2014/main" id="{9EAADD38-E329-8A47-B21C-B93B20E98732}"/>
                </a:ext>
              </a:extLst>
            </p:cNvPr>
            <p:cNvCxnSpPr/>
            <p:nvPr/>
          </p:nvCxnSpPr>
          <p:spPr>
            <a:xfrm>
              <a:off x="2884487" y="2230436"/>
              <a:ext cx="23814" cy="492126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7" name="Google Shape;675;p41">
              <a:extLst>
                <a:ext uri="{FF2B5EF4-FFF2-40B4-BE49-F238E27FC236}">
                  <a16:creationId xmlns:a16="http://schemas.microsoft.com/office/drawing/2014/main" id="{481A0551-A0E0-D84E-8F4C-92AE5FE375CE}"/>
                </a:ext>
              </a:extLst>
            </p:cNvPr>
            <p:cNvCxnSpPr/>
            <p:nvPr/>
          </p:nvCxnSpPr>
          <p:spPr>
            <a:xfrm>
              <a:off x="1820862" y="3505199"/>
              <a:ext cx="4764" cy="720727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8" name="Google Shape;676;p41">
              <a:extLst>
                <a:ext uri="{FF2B5EF4-FFF2-40B4-BE49-F238E27FC236}">
                  <a16:creationId xmlns:a16="http://schemas.microsoft.com/office/drawing/2014/main" id="{FE255168-A68E-7045-8A5A-71B89D69DA34}"/>
                </a:ext>
              </a:extLst>
            </p:cNvPr>
            <p:cNvCxnSpPr/>
            <p:nvPr/>
          </p:nvCxnSpPr>
          <p:spPr>
            <a:xfrm>
              <a:off x="2908300" y="3514724"/>
              <a:ext cx="3176" cy="719138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9" name="Google Shape;677;p41">
              <a:extLst>
                <a:ext uri="{FF2B5EF4-FFF2-40B4-BE49-F238E27FC236}">
                  <a16:creationId xmlns:a16="http://schemas.microsoft.com/office/drawing/2014/main" id="{A60B91A7-28B3-144A-9F62-F5CF95DB533A}"/>
                </a:ext>
              </a:extLst>
            </p:cNvPr>
            <p:cNvCxnSpPr/>
            <p:nvPr/>
          </p:nvCxnSpPr>
          <p:spPr>
            <a:xfrm rot="10800000" flipH="1">
              <a:off x="901700" y="4217987"/>
              <a:ext cx="5187951" cy="9526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" name="Google Shape;678;p41">
              <a:extLst>
                <a:ext uri="{FF2B5EF4-FFF2-40B4-BE49-F238E27FC236}">
                  <a16:creationId xmlns:a16="http://schemas.microsoft.com/office/drawing/2014/main" id="{4ED298C1-ACEA-FC42-B541-BA1F0D2EB7D4}"/>
                </a:ext>
              </a:extLst>
            </p:cNvPr>
            <p:cNvCxnSpPr/>
            <p:nvPr/>
          </p:nvCxnSpPr>
          <p:spPr>
            <a:xfrm>
              <a:off x="4052887" y="2228849"/>
              <a:ext cx="12701" cy="488952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91" name="Google Shape;679;p41">
              <a:extLst>
                <a:ext uri="{FF2B5EF4-FFF2-40B4-BE49-F238E27FC236}">
                  <a16:creationId xmlns:a16="http://schemas.microsoft.com/office/drawing/2014/main" id="{0B3390CD-EE6A-5248-8935-7F166CE55B36}"/>
                </a:ext>
              </a:extLst>
            </p:cNvPr>
            <p:cNvCxnSpPr/>
            <p:nvPr/>
          </p:nvCxnSpPr>
          <p:spPr>
            <a:xfrm>
              <a:off x="5232400" y="2230436"/>
              <a:ext cx="14288" cy="482601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92" name="Google Shape;680;p41">
              <a:extLst>
                <a:ext uri="{FF2B5EF4-FFF2-40B4-BE49-F238E27FC236}">
                  <a16:creationId xmlns:a16="http://schemas.microsoft.com/office/drawing/2014/main" id="{54D658CE-CFDB-A648-8CF4-1D142B56E52B}"/>
                </a:ext>
              </a:extLst>
            </p:cNvPr>
            <p:cNvCxnSpPr/>
            <p:nvPr/>
          </p:nvCxnSpPr>
          <p:spPr>
            <a:xfrm rot="10800000" flipH="1">
              <a:off x="4048125" y="2701925"/>
              <a:ext cx="2017713" cy="14288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93" name="Google Shape;681;p41">
              <a:extLst>
                <a:ext uri="{FF2B5EF4-FFF2-40B4-BE49-F238E27FC236}">
                  <a16:creationId xmlns:a16="http://schemas.microsoft.com/office/drawing/2014/main" id="{2E9761F7-78A5-9643-A883-6AF303CBBDFB}"/>
                </a:ext>
              </a:extLst>
            </p:cNvPr>
            <p:cNvCxnSpPr/>
            <p:nvPr/>
          </p:nvCxnSpPr>
          <p:spPr>
            <a:xfrm>
              <a:off x="5997575" y="0"/>
              <a:ext cx="100012" cy="4225925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" name="Google Shape;682;p41">
              <a:extLst>
                <a:ext uri="{FF2B5EF4-FFF2-40B4-BE49-F238E27FC236}">
                  <a16:creationId xmlns:a16="http://schemas.microsoft.com/office/drawing/2014/main" id="{A0318C6A-1E9C-5F40-B172-BD5A7C17096A}"/>
                </a:ext>
              </a:extLst>
            </p:cNvPr>
            <p:cNvCxnSpPr/>
            <p:nvPr/>
          </p:nvCxnSpPr>
          <p:spPr>
            <a:xfrm>
              <a:off x="2817812" y="7936"/>
              <a:ext cx="3187701" cy="1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" name="Google Shape;683;p41">
              <a:extLst>
                <a:ext uri="{FF2B5EF4-FFF2-40B4-BE49-F238E27FC236}">
                  <a16:creationId xmlns:a16="http://schemas.microsoft.com/office/drawing/2014/main" id="{DC2E52D3-1A75-F744-8507-DF589F269189}"/>
                </a:ext>
              </a:extLst>
            </p:cNvPr>
            <p:cNvCxnSpPr/>
            <p:nvPr/>
          </p:nvCxnSpPr>
          <p:spPr>
            <a:xfrm flipH="1">
              <a:off x="2817812" y="1586"/>
              <a:ext cx="1589" cy="238126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96" name="Google Shape;684;p41">
              <a:extLst>
                <a:ext uri="{FF2B5EF4-FFF2-40B4-BE49-F238E27FC236}">
                  <a16:creationId xmlns:a16="http://schemas.microsoft.com/office/drawing/2014/main" id="{2949CA5C-6662-4A43-9E8F-6679B42B7B17}"/>
                </a:ext>
              </a:extLst>
            </p:cNvPr>
            <p:cNvCxnSpPr/>
            <p:nvPr/>
          </p:nvCxnSpPr>
          <p:spPr>
            <a:xfrm rot="10800000" flipH="1">
              <a:off x="1801812" y="633411"/>
              <a:ext cx="611189" cy="6351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97" name="Google Shape;685;p41">
              <a:extLst>
                <a:ext uri="{FF2B5EF4-FFF2-40B4-BE49-F238E27FC236}">
                  <a16:creationId xmlns:a16="http://schemas.microsoft.com/office/drawing/2014/main" id="{0C691AD8-0FBA-5349-A4C2-B878C9F87F5C}"/>
                </a:ext>
              </a:extLst>
            </p:cNvPr>
            <p:cNvSpPr txBox="1"/>
            <p:nvPr/>
          </p:nvSpPr>
          <p:spPr>
            <a:xfrm>
              <a:off x="1322387" y="485774"/>
              <a:ext cx="399161" cy="2392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Start</a:t>
              </a:r>
              <a:endParaRPr/>
            </a:p>
          </p:txBody>
        </p:sp>
        <p:sp>
          <p:nvSpPr>
            <p:cNvPr id="98" name="Google Shape;686;p41">
              <a:extLst>
                <a:ext uri="{FF2B5EF4-FFF2-40B4-BE49-F238E27FC236}">
                  <a16:creationId xmlns:a16="http://schemas.microsoft.com/office/drawing/2014/main" id="{85BD61E3-261D-5A45-A307-ACDE8DC21236}"/>
                </a:ext>
              </a:extLst>
            </p:cNvPr>
            <p:cNvSpPr txBox="1"/>
            <p:nvPr/>
          </p:nvSpPr>
          <p:spPr>
            <a:xfrm rot="-685360">
              <a:off x="1256098" y="1117142"/>
              <a:ext cx="1075766" cy="2392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Op = LW or SW</a:t>
              </a:r>
              <a:endParaRPr/>
            </a:p>
          </p:txBody>
        </p:sp>
        <p:sp>
          <p:nvSpPr>
            <p:cNvPr id="99" name="Google Shape;687;p41">
              <a:extLst>
                <a:ext uri="{FF2B5EF4-FFF2-40B4-BE49-F238E27FC236}">
                  <a16:creationId xmlns:a16="http://schemas.microsoft.com/office/drawing/2014/main" id="{36E1AF69-F5E2-904B-93CA-A65D2FA8C524}"/>
                </a:ext>
              </a:extLst>
            </p:cNvPr>
            <p:cNvSpPr txBox="1"/>
            <p:nvPr/>
          </p:nvSpPr>
          <p:spPr>
            <a:xfrm rot="-1364399">
              <a:off x="3270882" y="1092656"/>
              <a:ext cx="861167" cy="2392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Op = R-type</a:t>
              </a:r>
              <a:endParaRPr/>
            </a:p>
          </p:txBody>
        </p:sp>
        <p:sp>
          <p:nvSpPr>
            <p:cNvPr id="100" name="Google Shape;688;p41">
              <a:extLst>
                <a:ext uri="{FF2B5EF4-FFF2-40B4-BE49-F238E27FC236}">
                  <a16:creationId xmlns:a16="http://schemas.microsoft.com/office/drawing/2014/main" id="{37850AFB-AAA7-864E-936A-3A56878F1215}"/>
                </a:ext>
              </a:extLst>
            </p:cNvPr>
            <p:cNvSpPr txBox="1"/>
            <p:nvPr/>
          </p:nvSpPr>
          <p:spPr>
            <a:xfrm rot="-2585541">
              <a:off x="4134468" y="1075262"/>
              <a:ext cx="744728" cy="2392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Op = BEQ</a:t>
              </a:r>
              <a:endParaRPr/>
            </a:p>
          </p:txBody>
        </p:sp>
        <p:sp>
          <p:nvSpPr>
            <p:cNvPr id="101" name="Google Shape;689;p41">
              <a:extLst>
                <a:ext uri="{FF2B5EF4-FFF2-40B4-BE49-F238E27FC236}">
                  <a16:creationId xmlns:a16="http://schemas.microsoft.com/office/drawing/2014/main" id="{4229B96D-0400-B347-BA6D-9B7959D8230C}"/>
                </a:ext>
              </a:extLst>
            </p:cNvPr>
            <p:cNvSpPr txBox="1"/>
            <p:nvPr/>
          </p:nvSpPr>
          <p:spPr>
            <a:xfrm rot="5400000">
              <a:off x="5104034" y="1103533"/>
              <a:ext cx="719138" cy="2392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Op = J</a:t>
              </a:r>
              <a:endParaRPr/>
            </a:p>
          </p:txBody>
        </p:sp>
        <p:sp>
          <p:nvSpPr>
            <p:cNvPr id="102" name="Google Shape;690;p41">
              <a:extLst>
                <a:ext uri="{FF2B5EF4-FFF2-40B4-BE49-F238E27FC236}">
                  <a16:creationId xmlns:a16="http://schemas.microsoft.com/office/drawing/2014/main" id="{AED6EBF8-69EE-5348-9F85-86F960429034}"/>
                </a:ext>
              </a:extLst>
            </p:cNvPr>
            <p:cNvSpPr txBox="1"/>
            <p:nvPr/>
          </p:nvSpPr>
          <p:spPr>
            <a:xfrm rot="2512273">
              <a:off x="829715" y="2188864"/>
              <a:ext cx="674742" cy="2392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Op = SW</a:t>
              </a:r>
              <a:endParaRPr/>
            </a:p>
          </p:txBody>
        </p:sp>
        <p:sp>
          <p:nvSpPr>
            <p:cNvPr id="103" name="Google Shape;691;p41">
              <a:extLst>
                <a:ext uri="{FF2B5EF4-FFF2-40B4-BE49-F238E27FC236}">
                  <a16:creationId xmlns:a16="http://schemas.microsoft.com/office/drawing/2014/main" id="{56EE29EB-8625-DF47-8C59-778E3C29625D}"/>
                </a:ext>
              </a:extLst>
            </p:cNvPr>
            <p:cNvSpPr txBox="1"/>
            <p:nvPr/>
          </p:nvSpPr>
          <p:spPr>
            <a:xfrm rot="-5400000">
              <a:off x="-123848" y="2383258"/>
              <a:ext cx="648889" cy="2392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Op = LW</a:t>
              </a:r>
              <a:endParaRPr/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6FF8B130-4BB9-094E-8AC2-879A6D4662C3}"/>
              </a:ext>
            </a:extLst>
          </p:cNvPr>
          <p:cNvSpPr/>
          <p:nvPr/>
        </p:nvSpPr>
        <p:spPr>
          <a:xfrm>
            <a:off x="201637" y="1156351"/>
            <a:ext cx="47310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Load</a:t>
            </a:r>
            <a:r>
              <a:rPr lang="en-US" dirty="0"/>
              <a:t>     = 5 cycles (IF, ID, EX, MEM, WB) </a:t>
            </a:r>
            <a:endParaRPr lang="en-US" dirty="0">
              <a:sym typeface="Wingdings" pitchFamily="2" charset="2"/>
            </a:endParaRPr>
          </a:p>
          <a:p>
            <a:pPr lvl="0">
              <a:defRPr/>
            </a:pPr>
            <a:r>
              <a:rPr lang="en-US" u="sng" dirty="0"/>
              <a:t>Store</a:t>
            </a:r>
            <a:r>
              <a:rPr lang="en-US" dirty="0"/>
              <a:t>    = 4 cycles (IF, ID, EX, MEM) </a:t>
            </a:r>
          </a:p>
          <a:p>
            <a:pPr>
              <a:defRPr/>
            </a:pPr>
            <a:r>
              <a:rPr lang="en-US" u="sng" dirty="0"/>
              <a:t>R-type</a:t>
            </a:r>
            <a:r>
              <a:rPr lang="en-US" dirty="0"/>
              <a:t>  = 4 cycles (IF, ID, EX, WB)               </a:t>
            </a:r>
            <a:endParaRPr lang="en-US" dirty="0">
              <a:sym typeface="Wingdings" pitchFamily="2" charset="2"/>
            </a:endParaRPr>
          </a:p>
          <a:p>
            <a:r>
              <a:rPr lang="en-US" u="sng" dirty="0">
                <a:sym typeface="Wingdings" pitchFamily="2" charset="2"/>
              </a:rPr>
              <a:t>Branch</a:t>
            </a:r>
            <a:r>
              <a:rPr lang="en-US" dirty="0">
                <a:sym typeface="Wingdings" pitchFamily="2" charset="2"/>
              </a:rPr>
              <a:t> = 3 cycles (</a:t>
            </a:r>
            <a:r>
              <a:rPr lang="en-US" dirty="0"/>
              <a:t>IF, ID, EX) </a:t>
            </a:r>
          </a:p>
          <a:p>
            <a:r>
              <a:rPr lang="en-US" u="sng" dirty="0">
                <a:sym typeface="Wingdings" pitchFamily="2" charset="2"/>
              </a:rPr>
              <a:t>Jump</a:t>
            </a:r>
            <a:r>
              <a:rPr lang="en-US" dirty="0">
                <a:sym typeface="Wingdings" pitchFamily="2" charset="2"/>
              </a:rPr>
              <a:t>    = 3 cycles (</a:t>
            </a:r>
            <a:r>
              <a:rPr lang="en-US" dirty="0"/>
              <a:t>IF, ID, Jump)</a:t>
            </a:r>
          </a:p>
        </p:txBody>
      </p:sp>
    </p:spTree>
    <p:extLst>
      <p:ext uri="{BB962C8B-B14F-4D97-AF65-F5344CB8AC3E}">
        <p14:creationId xmlns:p14="http://schemas.microsoft.com/office/powerpoint/2010/main" val="30282583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59BD7-6E95-DB4A-8C99-0191016AE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Branch Hazard</a:t>
            </a:r>
          </a:p>
        </p:txBody>
      </p:sp>
      <p:pic>
        <p:nvPicPr>
          <p:cNvPr id="6" name="Google Shape;579;p60" descr="f04-62-P374493-top">
            <a:extLst>
              <a:ext uri="{FF2B5EF4-FFF2-40B4-BE49-F238E27FC236}">
                <a16:creationId xmlns:a16="http://schemas.microsoft.com/office/drawing/2014/main" id="{0D3D6E50-5B8F-B34E-94E1-3D220E69EDA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t="5814"/>
          <a:stretch/>
        </p:blipFill>
        <p:spPr>
          <a:xfrm>
            <a:off x="1623783" y="2539178"/>
            <a:ext cx="6343471" cy="378945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AE384B1-BFA0-6749-990E-D4EA1D920480}"/>
              </a:ext>
            </a:extLst>
          </p:cNvPr>
          <p:cNvSpPr/>
          <p:nvPr/>
        </p:nvSpPr>
        <p:spPr>
          <a:xfrm>
            <a:off x="1924716" y="2365930"/>
            <a:ext cx="760934" cy="1406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4F46A7-F09C-C244-A8C5-F6875EA594EB}"/>
              </a:ext>
            </a:extLst>
          </p:cNvPr>
          <p:cNvSpPr/>
          <p:nvPr/>
        </p:nvSpPr>
        <p:spPr>
          <a:xfrm>
            <a:off x="3292053" y="2398502"/>
            <a:ext cx="760934" cy="1406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1AB98-4600-8241-92B1-34B46D3C2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30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A9B6C5-FF3F-9740-9E61-E928CEB55F58}"/>
              </a:ext>
            </a:extLst>
          </p:cNvPr>
          <p:cNvSpPr/>
          <p:nvPr/>
        </p:nvSpPr>
        <p:spPr>
          <a:xfrm>
            <a:off x="5091015" y="2398502"/>
            <a:ext cx="760934" cy="1406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8BA930-6EB6-334F-BC47-F099D13116FA}"/>
              </a:ext>
            </a:extLst>
          </p:cNvPr>
          <p:cNvSpPr/>
          <p:nvPr/>
        </p:nvSpPr>
        <p:spPr>
          <a:xfrm>
            <a:off x="6271846" y="2398501"/>
            <a:ext cx="760934" cy="1406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AFDE0C-9082-B14B-B33D-37D6DAB9764F}"/>
              </a:ext>
            </a:extLst>
          </p:cNvPr>
          <p:cNvSpPr/>
          <p:nvPr/>
        </p:nvSpPr>
        <p:spPr>
          <a:xfrm>
            <a:off x="7206320" y="2365930"/>
            <a:ext cx="760934" cy="1406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EBD5FA-BD68-9948-B02B-8D7E0F7C7BC2}"/>
              </a:ext>
            </a:extLst>
          </p:cNvPr>
          <p:cNvSpPr/>
          <p:nvPr/>
        </p:nvSpPr>
        <p:spPr>
          <a:xfrm>
            <a:off x="3159636" y="3949700"/>
            <a:ext cx="91563" cy="82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3C68A9-24CA-DA44-802B-F5B4FF9517E4}"/>
              </a:ext>
            </a:extLst>
          </p:cNvPr>
          <p:cNvSpPr/>
          <p:nvPr/>
        </p:nvSpPr>
        <p:spPr>
          <a:xfrm>
            <a:off x="2765936" y="4032250"/>
            <a:ext cx="91563" cy="82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94E668-93F6-B340-9DB4-4C589AF648F7}"/>
              </a:ext>
            </a:extLst>
          </p:cNvPr>
          <p:cNvSpPr/>
          <p:nvPr/>
        </p:nvSpPr>
        <p:spPr>
          <a:xfrm>
            <a:off x="3883536" y="4019550"/>
            <a:ext cx="91563" cy="82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620B5-8CAB-9449-9F64-21F6A1D02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717" y="1062770"/>
            <a:ext cx="8492564" cy="5105400"/>
          </a:xfrm>
        </p:spPr>
        <p:txBody>
          <a:bodyPr/>
          <a:lstStyle/>
          <a:p>
            <a:r>
              <a:rPr lang="en-US" sz="2000" dirty="0"/>
              <a:t>Move hardware determine outcome in ID stage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Target address adder</a:t>
            </a:r>
          </a:p>
          <a:p>
            <a:pPr lvl="1"/>
            <a:r>
              <a:rPr lang="en-US" sz="1800" dirty="0">
                <a:solidFill>
                  <a:srgbClr val="00B050"/>
                </a:solidFill>
              </a:rPr>
              <a:t>Register comparator</a:t>
            </a:r>
          </a:p>
          <a:p>
            <a:r>
              <a:rPr lang="en-US" sz="2000" dirty="0"/>
              <a:t>Use branch prediction (history of branches) &amp; instruction reordering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D5E754-EC94-5B4D-ADAF-F8B83FD557E3}"/>
              </a:ext>
            </a:extLst>
          </p:cNvPr>
          <p:cNvSpPr/>
          <p:nvPr/>
        </p:nvSpPr>
        <p:spPr>
          <a:xfrm>
            <a:off x="2213620" y="4791075"/>
            <a:ext cx="91563" cy="82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30AE08-C114-C443-9A52-DCB62E73282C}"/>
              </a:ext>
            </a:extLst>
          </p:cNvPr>
          <p:cNvSpPr/>
          <p:nvPr/>
        </p:nvSpPr>
        <p:spPr>
          <a:xfrm>
            <a:off x="1994412" y="4791075"/>
            <a:ext cx="66164" cy="82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927511-A54B-2E4C-8CEC-33001E1BD283}"/>
              </a:ext>
            </a:extLst>
          </p:cNvPr>
          <p:cNvSpPr/>
          <p:nvPr/>
        </p:nvSpPr>
        <p:spPr>
          <a:xfrm>
            <a:off x="3743835" y="4851399"/>
            <a:ext cx="66164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D4AC75-D994-2342-A3BD-3E2A3656B63A}"/>
              </a:ext>
            </a:extLst>
          </p:cNvPr>
          <p:cNvSpPr/>
          <p:nvPr/>
        </p:nvSpPr>
        <p:spPr>
          <a:xfrm>
            <a:off x="4940655" y="5514975"/>
            <a:ext cx="91563" cy="82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F8BFA93-4FAF-F54D-9974-8E6C595081B5}"/>
              </a:ext>
            </a:extLst>
          </p:cNvPr>
          <p:cNvSpPr/>
          <p:nvPr/>
        </p:nvSpPr>
        <p:spPr>
          <a:xfrm>
            <a:off x="1991370" y="6027835"/>
            <a:ext cx="379976" cy="1406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1E7EB4-8FE0-7D45-A364-340D383DDC22}"/>
              </a:ext>
            </a:extLst>
          </p:cNvPr>
          <p:cNvSpPr/>
          <p:nvPr/>
        </p:nvSpPr>
        <p:spPr>
          <a:xfrm>
            <a:off x="3743835" y="3786505"/>
            <a:ext cx="66164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Google Shape;276;p20">
            <a:extLst>
              <a:ext uri="{FF2B5EF4-FFF2-40B4-BE49-F238E27FC236}">
                <a16:creationId xmlns:a16="http://schemas.microsoft.com/office/drawing/2014/main" id="{3623B1F1-FFE4-0F49-B147-07F420B025A8}"/>
              </a:ext>
            </a:extLst>
          </p:cNvPr>
          <p:cNvCxnSpPr>
            <a:cxnSpLocks/>
          </p:cNvCxnSpPr>
          <p:nvPr/>
        </p:nvCxnSpPr>
        <p:spPr>
          <a:xfrm flipV="1">
            <a:off x="3835399" y="4324350"/>
            <a:ext cx="0" cy="596317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" name="Google Shape;275;p20">
            <a:extLst>
              <a:ext uri="{FF2B5EF4-FFF2-40B4-BE49-F238E27FC236}">
                <a16:creationId xmlns:a16="http://schemas.microsoft.com/office/drawing/2014/main" id="{8C61F864-33BE-2C4E-BB71-8FCDDA2E3E51}"/>
              </a:ext>
            </a:extLst>
          </p:cNvPr>
          <p:cNvCxnSpPr>
            <a:cxnSpLocks/>
          </p:cNvCxnSpPr>
          <p:nvPr/>
        </p:nvCxnSpPr>
        <p:spPr>
          <a:xfrm>
            <a:off x="2598774" y="4155718"/>
            <a:ext cx="321708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" name="Google Shape;275;p20">
            <a:extLst>
              <a:ext uri="{FF2B5EF4-FFF2-40B4-BE49-F238E27FC236}">
                <a16:creationId xmlns:a16="http://schemas.microsoft.com/office/drawing/2014/main" id="{8A71579D-0451-6541-80E9-F4752CC2C54C}"/>
              </a:ext>
            </a:extLst>
          </p:cNvPr>
          <p:cNvCxnSpPr>
            <a:cxnSpLocks/>
          </p:cNvCxnSpPr>
          <p:nvPr/>
        </p:nvCxnSpPr>
        <p:spPr>
          <a:xfrm>
            <a:off x="3124891" y="5065452"/>
            <a:ext cx="618944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" name="Google Shape;276;p20">
            <a:extLst>
              <a:ext uri="{FF2B5EF4-FFF2-40B4-BE49-F238E27FC236}">
                <a16:creationId xmlns:a16="http://schemas.microsoft.com/office/drawing/2014/main" id="{B273A1B2-2C9B-C642-91F9-99ED17868323}"/>
              </a:ext>
            </a:extLst>
          </p:cNvPr>
          <p:cNvCxnSpPr>
            <a:cxnSpLocks/>
          </p:cNvCxnSpPr>
          <p:nvPr/>
        </p:nvCxnSpPr>
        <p:spPr>
          <a:xfrm flipV="1">
            <a:off x="3755714" y="3848099"/>
            <a:ext cx="0" cy="319377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275;p20">
            <a:extLst>
              <a:ext uri="{FF2B5EF4-FFF2-40B4-BE49-F238E27FC236}">
                <a16:creationId xmlns:a16="http://schemas.microsoft.com/office/drawing/2014/main" id="{7F3268D0-B9DB-A443-A088-4C56AFCC8A6C}"/>
              </a:ext>
            </a:extLst>
          </p:cNvPr>
          <p:cNvCxnSpPr>
            <a:cxnSpLocks/>
          </p:cNvCxnSpPr>
          <p:nvPr/>
        </p:nvCxnSpPr>
        <p:spPr>
          <a:xfrm>
            <a:off x="3755714" y="3848099"/>
            <a:ext cx="7766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" name="Google Shape;276;p20">
            <a:extLst>
              <a:ext uri="{FF2B5EF4-FFF2-40B4-BE49-F238E27FC236}">
                <a16:creationId xmlns:a16="http://schemas.microsoft.com/office/drawing/2014/main" id="{42379E14-9A5E-0F48-BA76-9798244CE11D}"/>
              </a:ext>
            </a:extLst>
          </p:cNvPr>
          <p:cNvCxnSpPr>
            <a:cxnSpLocks/>
          </p:cNvCxnSpPr>
          <p:nvPr/>
        </p:nvCxnSpPr>
        <p:spPr>
          <a:xfrm flipV="1">
            <a:off x="3124891" y="4751222"/>
            <a:ext cx="0" cy="314231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" name="Google Shape;276;p20">
            <a:extLst>
              <a:ext uri="{FF2B5EF4-FFF2-40B4-BE49-F238E27FC236}">
                <a16:creationId xmlns:a16="http://schemas.microsoft.com/office/drawing/2014/main" id="{CF3E4FA0-378A-E04C-B734-218B273C34B3}"/>
              </a:ext>
            </a:extLst>
          </p:cNvPr>
          <p:cNvCxnSpPr>
            <a:cxnSpLocks/>
          </p:cNvCxnSpPr>
          <p:nvPr/>
        </p:nvCxnSpPr>
        <p:spPr>
          <a:xfrm flipH="1" flipV="1">
            <a:off x="3054350" y="4751222"/>
            <a:ext cx="70541" cy="814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275;p20">
            <a:extLst>
              <a:ext uri="{FF2B5EF4-FFF2-40B4-BE49-F238E27FC236}">
                <a16:creationId xmlns:a16="http://schemas.microsoft.com/office/drawing/2014/main" id="{98460512-80D6-EA49-BBF5-1C9CFCB5AF48}"/>
              </a:ext>
            </a:extLst>
          </p:cNvPr>
          <p:cNvCxnSpPr>
            <a:cxnSpLocks/>
          </p:cNvCxnSpPr>
          <p:nvPr/>
        </p:nvCxnSpPr>
        <p:spPr>
          <a:xfrm>
            <a:off x="3044851" y="4060825"/>
            <a:ext cx="779024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" name="Google Shape;275;p20">
            <a:extLst>
              <a:ext uri="{FF2B5EF4-FFF2-40B4-BE49-F238E27FC236}">
                <a16:creationId xmlns:a16="http://schemas.microsoft.com/office/drawing/2014/main" id="{3EB37DBA-E484-F44A-8D7B-5E4553E95775}"/>
              </a:ext>
            </a:extLst>
          </p:cNvPr>
          <p:cNvCxnSpPr>
            <a:cxnSpLocks/>
          </p:cNvCxnSpPr>
          <p:nvPr/>
        </p:nvCxnSpPr>
        <p:spPr>
          <a:xfrm>
            <a:off x="2259401" y="4080305"/>
            <a:ext cx="280693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0" name="Google Shape;276;p20">
            <a:extLst>
              <a:ext uri="{FF2B5EF4-FFF2-40B4-BE49-F238E27FC236}">
                <a16:creationId xmlns:a16="http://schemas.microsoft.com/office/drawing/2014/main" id="{401DB8FB-859E-E94F-A6F1-6001ECA3ABA2}"/>
              </a:ext>
            </a:extLst>
          </p:cNvPr>
          <p:cNvCxnSpPr>
            <a:cxnSpLocks/>
          </p:cNvCxnSpPr>
          <p:nvPr/>
        </p:nvCxnSpPr>
        <p:spPr>
          <a:xfrm flipV="1">
            <a:off x="2257025" y="4080306"/>
            <a:ext cx="0" cy="670916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" name="Google Shape;276;p20">
            <a:extLst>
              <a:ext uri="{FF2B5EF4-FFF2-40B4-BE49-F238E27FC236}">
                <a16:creationId xmlns:a16="http://schemas.microsoft.com/office/drawing/2014/main" id="{A0CB2F4F-2CEE-1A4B-820D-3388E44A3254}"/>
              </a:ext>
            </a:extLst>
          </p:cNvPr>
          <p:cNvCxnSpPr>
            <a:cxnSpLocks/>
          </p:cNvCxnSpPr>
          <p:nvPr/>
        </p:nvCxnSpPr>
        <p:spPr>
          <a:xfrm>
            <a:off x="2213620" y="4751221"/>
            <a:ext cx="43405" cy="1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" name="Google Shape;275;p20">
            <a:extLst>
              <a:ext uri="{FF2B5EF4-FFF2-40B4-BE49-F238E27FC236}">
                <a16:creationId xmlns:a16="http://schemas.microsoft.com/office/drawing/2014/main" id="{B25EC64D-5ADF-2A47-8A0C-9FF014B4D69E}"/>
              </a:ext>
            </a:extLst>
          </p:cNvPr>
          <p:cNvCxnSpPr>
            <a:cxnSpLocks/>
          </p:cNvCxnSpPr>
          <p:nvPr/>
        </p:nvCxnSpPr>
        <p:spPr>
          <a:xfrm>
            <a:off x="2428646" y="4261965"/>
            <a:ext cx="109072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7" name="Google Shape;276;p20">
            <a:extLst>
              <a:ext uri="{FF2B5EF4-FFF2-40B4-BE49-F238E27FC236}">
                <a16:creationId xmlns:a16="http://schemas.microsoft.com/office/drawing/2014/main" id="{F2AFCF5C-CC6F-8D43-A2B1-D95F58E8EBB8}"/>
              </a:ext>
            </a:extLst>
          </p:cNvPr>
          <p:cNvCxnSpPr>
            <a:cxnSpLocks/>
          </p:cNvCxnSpPr>
          <p:nvPr/>
        </p:nvCxnSpPr>
        <p:spPr>
          <a:xfrm>
            <a:off x="4390818" y="4316950"/>
            <a:ext cx="154581" cy="0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" name="Google Shape;276;p20">
            <a:extLst>
              <a:ext uri="{FF2B5EF4-FFF2-40B4-BE49-F238E27FC236}">
                <a16:creationId xmlns:a16="http://schemas.microsoft.com/office/drawing/2014/main" id="{D8182DEC-32F4-4E4D-AE04-68791A950374}"/>
              </a:ext>
            </a:extLst>
          </p:cNvPr>
          <p:cNvCxnSpPr>
            <a:cxnSpLocks/>
          </p:cNvCxnSpPr>
          <p:nvPr/>
        </p:nvCxnSpPr>
        <p:spPr>
          <a:xfrm>
            <a:off x="4390817" y="4702106"/>
            <a:ext cx="154581" cy="0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Google Shape;276;p20">
            <a:extLst>
              <a:ext uri="{FF2B5EF4-FFF2-40B4-BE49-F238E27FC236}">
                <a16:creationId xmlns:a16="http://schemas.microsoft.com/office/drawing/2014/main" id="{1888358E-8AE9-B146-B1BF-669C236CF787}"/>
              </a:ext>
            </a:extLst>
          </p:cNvPr>
          <p:cNvCxnSpPr>
            <a:cxnSpLocks/>
          </p:cNvCxnSpPr>
          <p:nvPr/>
        </p:nvCxnSpPr>
        <p:spPr>
          <a:xfrm flipV="1">
            <a:off x="4548900" y="4591301"/>
            <a:ext cx="0" cy="110805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276;p20">
            <a:extLst>
              <a:ext uri="{FF2B5EF4-FFF2-40B4-BE49-F238E27FC236}">
                <a16:creationId xmlns:a16="http://schemas.microsoft.com/office/drawing/2014/main" id="{997FDB76-7203-AA4D-9722-F27AD5D3A537}"/>
              </a:ext>
            </a:extLst>
          </p:cNvPr>
          <p:cNvCxnSpPr>
            <a:cxnSpLocks/>
          </p:cNvCxnSpPr>
          <p:nvPr/>
        </p:nvCxnSpPr>
        <p:spPr>
          <a:xfrm>
            <a:off x="4548900" y="4312032"/>
            <a:ext cx="0" cy="103732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1F299902-4E55-5C43-8ECD-4FBA355A0FB8}"/>
              </a:ext>
            </a:extLst>
          </p:cNvPr>
          <p:cNvSpPr/>
          <p:nvPr/>
        </p:nvSpPr>
        <p:spPr>
          <a:xfrm>
            <a:off x="4571999" y="4179414"/>
            <a:ext cx="109059" cy="1066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F50E6BD-3D15-FA40-A63A-E0D0AE8DD78E}"/>
              </a:ext>
            </a:extLst>
          </p:cNvPr>
          <p:cNvSpPr/>
          <p:nvPr/>
        </p:nvSpPr>
        <p:spPr>
          <a:xfrm>
            <a:off x="5539046" y="4114800"/>
            <a:ext cx="109059" cy="1066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557E848-DB17-2740-8F02-661AAEE45F5B}"/>
              </a:ext>
            </a:extLst>
          </p:cNvPr>
          <p:cNvSpPr/>
          <p:nvPr/>
        </p:nvSpPr>
        <p:spPr>
          <a:xfrm>
            <a:off x="5549758" y="4644608"/>
            <a:ext cx="126172" cy="1066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B80B2BD-5CA8-8846-B608-31B534E61E60}"/>
              </a:ext>
            </a:extLst>
          </p:cNvPr>
          <p:cNvSpPr/>
          <p:nvPr/>
        </p:nvSpPr>
        <p:spPr>
          <a:xfrm>
            <a:off x="4595101" y="4591301"/>
            <a:ext cx="97477" cy="1066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5205264-8F1B-C94D-A840-195793F0BF88}"/>
              </a:ext>
            </a:extLst>
          </p:cNvPr>
          <p:cNvSpPr/>
          <p:nvPr/>
        </p:nvSpPr>
        <p:spPr>
          <a:xfrm>
            <a:off x="4468921" y="4415764"/>
            <a:ext cx="154573" cy="175537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072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F771E-EB75-2343-B4D0-96E6700AE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53028" y="7816242"/>
            <a:ext cx="2133600" cy="304800"/>
          </a:xfrm>
        </p:spPr>
        <p:txBody>
          <a:bodyPr/>
          <a:lstStyle/>
          <a:p>
            <a:fld id="{8CF8A4EF-CDB0-3142-B866-F3AD53A0F82F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ED3CC1-10B5-9C4E-886F-5204057A0D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036463"/>
              </p:ext>
            </p:extLst>
          </p:nvPr>
        </p:nvGraphicFramePr>
        <p:xfrm>
          <a:off x="267369" y="2584611"/>
          <a:ext cx="8609261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6064">
                  <a:extLst>
                    <a:ext uri="{9D8B030D-6E8A-4147-A177-3AD203B41FA5}">
                      <a16:colId xmlns:a16="http://schemas.microsoft.com/office/drawing/2014/main" val="1362907679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185890091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2612874820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2860695325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2594302452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4213400587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3338023354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769346984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365218634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3556389610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574439709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1676859283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55692730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517506723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1674086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575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 err="1">
                          <a:latin typeface="Lucida Console" panose="020B0609040504020204" pitchFamily="49" charset="0"/>
                        </a:rPr>
                        <a:t>lw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$t1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</a:t>
                      </a:r>
                      <a:r>
                        <a:rPr lang="en-US" altLang="en-US" sz="1200" baseline="0" dirty="0">
                          <a:latin typeface="Lucida Console" panose="020B0609040504020204" pitchFamily="49" charset="0"/>
                        </a:rPr>
                        <a:t> 8($t2)</a:t>
                      </a:r>
                      <a:endParaRPr lang="en-US" altLang="en-US" sz="12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437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add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$t4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</a:t>
                      </a:r>
                      <a:r>
                        <a:rPr lang="en-US" altLang="en-US" sz="1200" baseline="0" dirty="0">
                          <a:latin typeface="Lucida Console" panose="020B0609040504020204" pitchFamily="49" charset="0"/>
                        </a:rPr>
                        <a:t> $t5, $t6</a:t>
                      </a:r>
                      <a:endParaRPr lang="en-US" altLang="en-US" sz="12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570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 err="1">
                          <a:latin typeface="Lucida Console" panose="020B0609040504020204" pitchFamily="49" charset="0"/>
                        </a:rPr>
                        <a:t>beq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$t1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$t4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 </a:t>
                      </a:r>
                      <a:r>
                        <a:rPr lang="en-US" altLang="en-US" sz="1200" dirty="0" err="1">
                          <a:latin typeface="Lucida Console" panose="020B0609040504020204" pitchFamily="49" charset="0"/>
                        </a:rPr>
                        <a:t>tgt</a:t>
                      </a:r>
                      <a:endParaRPr lang="en-US" altLang="en-US" sz="1200" dirty="0">
                        <a:solidFill>
                          <a:srgbClr val="FF000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944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add $t1,</a:t>
                      </a:r>
                      <a:r>
                        <a:rPr lang="en-US" altLang="en-US" sz="1200" baseline="0" dirty="0">
                          <a:latin typeface="Lucida Console" panose="020B0609040504020204" pitchFamily="49" charset="0"/>
                        </a:rPr>
                        <a:t> $t3, $t2</a:t>
                      </a:r>
                      <a:endParaRPr lang="en-US" altLang="en-US" sz="12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53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add $t5, $t1, $t4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11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add</a:t>
                      </a:r>
                      <a:r>
                        <a:rPr lang="en-US" altLang="en-US" sz="1200" baseline="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$t3, $t2, $t4</a:t>
                      </a:r>
                      <a:endParaRPr lang="en-US" altLang="en-US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690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200" dirty="0" err="1">
                          <a:latin typeface="Lucida Console" panose="020B0609040504020204" pitchFamily="49" charset="0"/>
                        </a:rPr>
                        <a:t>tgt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: </a:t>
                      </a:r>
                      <a:br>
                        <a:rPr lang="en-US" altLang="en-US" sz="1200" dirty="0">
                          <a:latin typeface="Lucida Console" panose="020B0609040504020204" pitchFamily="49" charset="0"/>
                        </a:rPr>
                      </a:br>
                      <a:r>
                        <a:rPr lang="en-US" altLang="en-US" sz="1200" dirty="0" err="1">
                          <a:latin typeface="Lucida Console" panose="020B0609040504020204" pitchFamily="49" charset="0"/>
                        </a:rPr>
                        <a:t>lw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$t1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</a:t>
                      </a:r>
                      <a:r>
                        <a:rPr lang="en-US" altLang="en-US" sz="1200" baseline="0" dirty="0">
                          <a:latin typeface="Lucida Console" panose="020B0609040504020204" pitchFamily="49" charset="0"/>
                        </a:rPr>
                        <a:t> 8($t2)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21137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FBC35DF-A21A-6447-B614-D4B5D683A0CA}"/>
              </a:ext>
            </a:extLst>
          </p:cNvPr>
          <p:cNvSpPr txBox="1"/>
          <p:nvPr/>
        </p:nvSpPr>
        <p:spPr>
          <a:xfrm>
            <a:off x="508161" y="2009962"/>
            <a:ext cx="1893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Branch Taken case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7D563B2-66FF-B547-9176-CD94C9768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28600"/>
            <a:ext cx="8492565" cy="762000"/>
          </a:xfrm>
        </p:spPr>
        <p:txBody>
          <a:bodyPr/>
          <a:lstStyle/>
          <a:p>
            <a:r>
              <a:rPr lang="en-US" dirty="0"/>
              <a:t>Branch Forwarding Example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B8E3F7-F437-DC46-A3C2-610CC5245FD8}"/>
              </a:ext>
            </a:extLst>
          </p:cNvPr>
          <p:cNvSpPr txBox="1"/>
          <p:nvPr/>
        </p:nvSpPr>
        <p:spPr>
          <a:xfrm>
            <a:off x="508161" y="1133949"/>
            <a:ext cx="8184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Branches resolve in MEM, with forwarding enabled. Assume </a:t>
            </a:r>
            <a:r>
              <a:rPr lang="en-US" b="1" dirty="0"/>
              <a:t>stall on branch (i.e., no branch predictor)</a:t>
            </a:r>
          </a:p>
        </p:txBody>
      </p:sp>
    </p:spTree>
    <p:extLst>
      <p:ext uri="{BB962C8B-B14F-4D97-AF65-F5344CB8AC3E}">
        <p14:creationId xmlns:p14="http://schemas.microsoft.com/office/powerpoint/2010/main" val="3502208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F771E-EB75-2343-B4D0-96E6700AE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53028" y="7816242"/>
            <a:ext cx="2133600" cy="304800"/>
          </a:xfrm>
        </p:spPr>
        <p:txBody>
          <a:bodyPr/>
          <a:lstStyle/>
          <a:p>
            <a:fld id="{8CF8A4EF-CDB0-3142-B866-F3AD53A0F82F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ED3CC1-10B5-9C4E-886F-5204057A0D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387683"/>
              </p:ext>
            </p:extLst>
          </p:nvPr>
        </p:nvGraphicFramePr>
        <p:xfrm>
          <a:off x="267369" y="2584611"/>
          <a:ext cx="8609261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6064">
                  <a:extLst>
                    <a:ext uri="{9D8B030D-6E8A-4147-A177-3AD203B41FA5}">
                      <a16:colId xmlns:a16="http://schemas.microsoft.com/office/drawing/2014/main" val="1362907679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185890091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2612874820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2860695325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2594302452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4213400587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3338023354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769346984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365218634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3556389610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574439709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1676859283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55692730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517506723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1674086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575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 err="1">
                          <a:latin typeface="Lucida Console" panose="020B0609040504020204" pitchFamily="49" charset="0"/>
                        </a:rPr>
                        <a:t>lw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$t1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</a:t>
                      </a:r>
                      <a:r>
                        <a:rPr lang="en-US" altLang="en-US" sz="1200" baseline="0" dirty="0">
                          <a:latin typeface="Lucida Console" panose="020B0609040504020204" pitchFamily="49" charset="0"/>
                        </a:rPr>
                        <a:t> 8($t2)</a:t>
                      </a:r>
                      <a:endParaRPr lang="en-US" altLang="en-US" sz="12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437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add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$t4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</a:t>
                      </a:r>
                      <a:r>
                        <a:rPr lang="en-US" altLang="en-US" sz="1200" baseline="0" dirty="0">
                          <a:latin typeface="Lucida Console" panose="020B0609040504020204" pitchFamily="49" charset="0"/>
                        </a:rPr>
                        <a:t> $t5, $t6</a:t>
                      </a:r>
                      <a:endParaRPr lang="en-US" altLang="en-US" sz="12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570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 err="1">
                          <a:latin typeface="Lucida Console" panose="020B0609040504020204" pitchFamily="49" charset="0"/>
                        </a:rPr>
                        <a:t>beq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$t1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$t4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 </a:t>
                      </a:r>
                      <a:r>
                        <a:rPr lang="en-US" altLang="en-US" sz="1200" dirty="0" err="1">
                          <a:latin typeface="Lucida Console" panose="020B0609040504020204" pitchFamily="49" charset="0"/>
                        </a:rPr>
                        <a:t>tgt</a:t>
                      </a:r>
                      <a:endParaRPr lang="en-US" altLang="en-US" sz="1200" dirty="0">
                        <a:solidFill>
                          <a:srgbClr val="FF000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Cycle 5, forward $t1</a:t>
                      </a:r>
                      <a:r>
                        <a:rPr lang="en-US" sz="1200" baseline="0" dirty="0"/>
                        <a:t> and $t4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944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add $t1,</a:t>
                      </a:r>
                      <a:r>
                        <a:rPr lang="en-US" altLang="en-US" sz="1200" baseline="0" dirty="0">
                          <a:latin typeface="Lucida Console" panose="020B0609040504020204" pitchFamily="49" charset="0"/>
                        </a:rPr>
                        <a:t> $t3, $t2</a:t>
                      </a:r>
                      <a:endParaRPr lang="en-US" altLang="en-US" sz="12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(Stall 2 cycles on branch)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53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add $t5, $t1, $t4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11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add</a:t>
                      </a:r>
                      <a:r>
                        <a:rPr lang="en-US" altLang="en-US" sz="1200" baseline="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$t3, $t2, $t4</a:t>
                      </a:r>
                      <a:endParaRPr lang="en-US" altLang="en-US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690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200" dirty="0" err="1">
                          <a:latin typeface="Lucida Console" panose="020B0609040504020204" pitchFamily="49" charset="0"/>
                        </a:rPr>
                        <a:t>tgt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: </a:t>
                      </a:r>
                      <a:br>
                        <a:rPr lang="en-US" altLang="en-US" sz="1200" dirty="0">
                          <a:latin typeface="Lucida Console" panose="020B0609040504020204" pitchFamily="49" charset="0"/>
                        </a:rPr>
                      </a:br>
                      <a:r>
                        <a:rPr lang="en-US" altLang="en-US" sz="1200" dirty="0" err="1">
                          <a:latin typeface="Lucida Console" panose="020B0609040504020204" pitchFamily="49" charset="0"/>
                        </a:rPr>
                        <a:t>lw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$t1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</a:t>
                      </a:r>
                      <a:r>
                        <a:rPr lang="en-US" altLang="en-US" sz="1200" baseline="0" dirty="0">
                          <a:latin typeface="Lucida Console" panose="020B0609040504020204" pitchFamily="49" charset="0"/>
                        </a:rPr>
                        <a:t> 8($t2)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Fetch target in cycle 6 because branch is now resolved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21137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D3BD09E-3963-C940-A215-EBBB4BE13B99}"/>
              </a:ext>
            </a:extLst>
          </p:cNvPr>
          <p:cNvSpPr txBox="1"/>
          <p:nvPr/>
        </p:nvSpPr>
        <p:spPr>
          <a:xfrm>
            <a:off x="508161" y="1133949"/>
            <a:ext cx="8184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Branches resolve in MEM, with forwarding enabled. Assume </a:t>
            </a:r>
            <a:r>
              <a:rPr lang="en-US" b="1" dirty="0"/>
              <a:t>stall on branch (i.e., no branch predictor)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BC35DF-A21A-6447-B614-D4B5D683A0CA}"/>
              </a:ext>
            </a:extLst>
          </p:cNvPr>
          <p:cNvSpPr txBox="1"/>
          <p:nvPr/>
        </p:nvSpPr>
        <p:spPr>
          <a:xfrm>
            <a:off x="508161" y="2009962"/>
            <a:ext cx="1893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Branch Taken case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7D563B2-66FF-B547-9176-CD94C9768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28600"/>
            <a:ext cx="8492565" cy="762000"/>
          </a:xfrm>
        </p:spPr>
        <p:txBody>
          <a:bodyPr/>
          <a:lstStyle/>
          <a:p>
            <a:r>
              <a:rPr lang="en-US" dirty="0"/>
              <a:t>Branch Forwarding Example 1</a:t>
            </a:r>
          </a:p>
        </p:txBody>
      </p:sp>
    </p:spTree>
    <p:extLst>
      <p:ext uri="{BB962C8B-B14F-4D97-AF65-F5344CB8AC3E}">
        <p14:creationId xmlns:p14="http://schemas.microsoft.com/office/powerpoint/2010/main" val="996917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20356-6F89-3B4B-B449-C82A0BBCA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53028" y="7878871"/>
            <a:ext cx="2133600" cy="304800"/>
          </a:xfrm>
        </p:spPr>
        <p:txBody>
          <a:bodyPr/>
          <a:lstStyle/>
          <a:p>
            <a:fld id="{8CF8A4EF-CDB0-3142-B866-F3AD53A0F82F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742959F-B661-E448-B839-C26D866459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157799"/>
              </p:ext>
            </p:extLst>
          </p:nvPr>
        </p:nvGraphicFramePr>
        <p:xfrm>
          <a:off x="267369" y="2647240"/>
          <a:ext cx="8609261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6064">
                  <a:extLst>
                    <a:ext uri="{9D8B030D-6E8A-4147-A177-3AD203B41FA5}">
                      <a16:colId xmlns:a16="http://schemas.microsoft.com/office/drawing/2014/main" val="1362907679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185890091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2612874820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2860695325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2594302452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4213400587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3338023354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769346984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365218634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3556389610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574439709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1676859283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55692730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517506723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1674086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575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 err="1">
                          <a:latin typeface="Lucida Console" panose="020B0609040504020204" pitchFamily="49" charset="0"/>
                        </a:rPr>
                        <a:t>lw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$t1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</a:t>
                      </a:r>
                      <a:r>
                        <a:rPr lang="en-US" altLang="en-US" sz="1200" baseline="0" dirty="0">
                          <a:latin typeface="Lucida Console" panose="020B0609040504020204" pitchFamily="49" charset="0"/>
                        </a:rPr>
                        <a:t> 8($t2)</a:t>
                      </a:r>
                      <a:endParaRPr lang="en-US" altLang="en-US" sz="12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437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add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$t4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</a:t>
                      </a:r>
                      <a:r>
                        <a:rPr lang="en-US" altLang="en-US" sz="1200" baseline="0" dirty="0">
                          <a:latin typeface="Lucida Console" panose="020B0609040504020204" pitchFamily="49" charset="0"/>
                        </a:rPr>
                        <a:t> $t5, $t6</a:t>
                      </a:r>
                      <a:endParaRPr lang="en-US" altLang="en-US" sz="12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570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 err="1">
                          <a:latin typeface="Lucida Console" panose="020B0609040504020204" pitchFamily="49" charset="0"/>
                        </a:rPr>
                        <a:t>beq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$t1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$t4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 </a:t>
                      </a:r>
                      <a:r>
                        <a:rPr lang="en-US" altLang="en-US" sz="1200" dirty="0" err="1">
                          <a:latin typeface="Lucida Console" panose="020B0609040504020204" pitchFamily="49" charset="0"/>
                        </a:rPr>
                        <a:t>tgt</a:t>
                      </a:r>
                      <a:endParaRPr lang="en-US" altLang="en-US" sz="1200" dirty="0">
                        <a:solidFill>
                          <a:srgbClr val="FF000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944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add $t1,</a:t>
                      </a:r>
                      <a:r>
                        <a:rPr lang="en-US" altLang="en-US" sz="1200" baseline="0" dirty="0">
                          <a:latin typeface="Lucida Console" panose="020B0609040504020204" pitchFamily="49" charset="0"/>
                        </a:rPr>
                        <a:t> $t3, $t2</a:t>
                      </a:r>
                      <a:endParaRPr lang="en-US" altLang="en-US" sz="12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53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add $t5, $t1, $t4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11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add</a:t>
                      </a:r>
                      <a:r>
                        <a:rPr lang="en-US" altLang="en-US" sz="1200" baseline="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$t3, $t2, $t4</a:t>
                      </a:r>
                      <a:endParaRPr lang="en-US" altLang="en-US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690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200" dirty="0" err="1">
                          <a:latin typeface="Lucida Console" panose="020B0609040504020204" pitchFamily="49" charset="0"/>
                        </a:rPr>
                        <a:t>tgt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: </a:t>
                      </a:r>
                      <a:br>
                        <a:rPr lang="en-US" altLang="en-US" sz="1200" dirty="0">
                          <a:latin typeface="Lucida Console" panose="020B0609040504020204" pitchFamily="49" charset="0"/>
                        </a:rPr>
                      </a:br>
                      <a:r>
                        <a:rPr lang="en-US" altLang="en-US" sz="1200" dirty="0" err="1">
                          <a:latin typeface="Lucida Console" panose="020B0609040504020204" pitchFamily="49" charset="0"/>
                        </a:rPr>
                        <a:t>lw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$t1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</a:t>
                      </a:r>
                      <a:r>
                        <a:rPr lang="en-US" altLang="en-US" sz="1200" baseline="0" dirty="0">
                          <a:latin typeface="Lucida Console" panose="020B0609040504020204" pitchFamily="49" charset="0"/>
                        </a:rPr>
                        <a:t> 8($t2)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21137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91DCB8A-FB13-AA4A-BE7B-118E596B22C0}"/>
              </a:ext>
            </a:extLst>
          </p:cNvPr>
          <p:cNvSpPr txBox="1"/>
          <p:nvPr/>
        </p:nvSpPr>
        <p:spPr>
          <a:xfrm>
            <a:off x="457199" y="1071320"/>
            <a:ext cx="8229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Branches resolve in MEM with forwarding enabled. Assume no stall on branch, so next instruction can be fetched right after branch </a:t>
            </a:r>
            <a:r>
              <a:rPr lang="en-US" b="1" dirty="0"/>
              <a:t>(i.e., branch predictor)</a:t>
            </a:r>
            <a:r>
              <a:rPr lang="en-US" dirty="0"/>
              <a:t>. Assume </a:t>
            </a:r>
            <a:r>
              <a:rPr lang="en-US" b="1" dirty="0"/>
              <a:t>always not-taken predictor. </a:t>
            </a:r>
          </a:p>
          <a:p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832223-7B6B-0947-910B-5C4E67C79163}"/>
              </a:ext>
            </a:extLst>
          </p:cNvPr>
          <p:cNvSpPr txBox="1"/>
          <p:nvPr/>
        </p:nvSpPr>
        <p:spPr>
          <a:xfrm>
            <a:off x="457199" y="2086983"/>
            <a:ext cx="1893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Branch Taken case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A9C07B3-2B25-0443-8F77-EB4069DFB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28600"/>
            <a:ext cx="8492565" cy="762000"/>
          </a:xfrm>
        </p:spPr>
        <p:txBody>
          <a:bodyPr/>
          <a:lstStyle/>
          <a:p>
            <a:r>
              <a:rPr lang="en-US" dirty="0"/>
              <a:t>Branch Forwarding Example 2</a:t>
            </a:r>
          </a:p>
        </p:txBody>
      </p:sp>
    </p:spTree>
    <p:extLst>
      <p:ext uri="{BB962C8B-B14F-4D97-AF65-F5344CB8AC3E}">
        <p14:creationId xmlns:p14="http://schemas.microsoft.com/office/powerpoint/2010/main" val="36501629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20356-6F89-3B4B-B449-C82A0BBCA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53028" y="7878871"/>
            <a:ext cx="2133600" cy="304800"/>
          </a:xfrm>
        </p:spPr>
        <p:txBody>
          <a:bodyPr/>
          <a:lstStyle/>
          <a:p>
            <a:fld id="{8CF8A4EF-CDB0-3142-B866-F3AD53A0F82F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742959F-B661-E448-B839-C26D866459B8}"/>
              </a:ext>
            </a:extLst>
          </p:cNvPr>
          <p:cNvGraphicFramePr>
            <a:graphicFrameLocks noGrp="1"/>
          </p:cNvGraphicFramePr>
          <p:nvPr/>
        </p:nvGraphicFramePr>
        <p:xfrm>
          <a:off x="267369" y="2647240"/>
          <a:ext cx="8609261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6064">
                  <a:extLst>
                    <a:ext uri="{9D8B030D-6E8A-4147-A177-3AD203B41FA5}">
                      <a16:colId xmlns:a16="http://schemas.microsoft.com/office/drawing/2014/main" val="1362907679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185890091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2612874820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2860695325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2594302452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4213400587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3338023354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769346984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365218634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3556389610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574439709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1676859283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55692730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517506723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1674086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575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 err="1">
                          <a:latin typeface="Lucida Console" panose="020B0609040504020204" pitchFamily="49" charset="0"/>
                        </a:rPr>
                        <a:t>lw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$t1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</a:t>
                      </a:r>
                      <a:r>
                        <a:rPr lang="en-US" altLang="en-US" sz="1200" baseline="0" dirty="0">
                          <a:latin typeface="Lucida Console" panose="020B0609040504020204" pitchFamily="49" charset="0"/>
                        </a:rPr>
                        <a:t> 8($t2)</a:t>
                      </a:r>
                      <a:endParaRPr lang="en-US" altLang="en-US" sz="12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D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M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W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437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add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$t4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</a:t>
                      </a:r>
                      <a:r>
                        <a:rPr lang="en-US" altLang="en-US" sz="1200" baseline="0" dirty="0">
                          <a:latin typeface="Lucida Console" panose="020B0609040504020204" pitchFamily="49" charset="0"/>
                        </a:rPr>
                        <a:t> $t5, $t6</a:t>
                      </a:r>
                      <a:endParaRPr lang="en-US" altLang="en-US" sz="12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D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M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W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570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 err="1">
                          <a:latin typeface="Lucida Console" panose="020B0609040504020204" pitchFamily="49" charset="0"/>
                        </a:rPr>
                        <a:t>beq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$t1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$t4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 </a:t>
                      </a:r>
                      <a:r>
                        <a:rPr lang="en-US" altLang="en-US" sz="1200" dirty="0" err="1">
                          <a:latin typeface="Lucida Console" panose="020B0609040504020204" pitchFamily="49" charset="0"/>
                        </a:rPr>
                        <a:t>tgt</a:t>
                      </a:r>
                      <a:endParaRPr lang="en-US" altLang="en-US" sz="1200" dirty="0">
                        <a:solidFill>
                          <a:srgbClr val="FF000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D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M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W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Cycle 5, forward $t1</a:t>
                      </a:r>
                      <a:r>
                        <a:rPr lang="en-US" sz="1200" baseline="0"/>
                        <a:t> and $t4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944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add $t1,</a:t>
                      </a:r>
                      <a:r>
                        <a:rPr lang="en-US" altLang="en-US" sz="1200" baseline="0" dirty="0">
                          <a:latin typeface="Lucida Console" panose="020B0609040504020204" pitchFamily="49" charset="0"/>
                        </a:rPr>
                        <a:t> $t3, $t2</a:t>
                      </a:r>
                      <a:endParaRPr lang="en-US" altLang="en-US" sz="12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D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predicted as not-taken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53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add $t5, $t1, $t4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11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add</a:t>
                      </a:r>
                      <a:r>
                        <a:rPr lang="en-US" altLang="en-US" sz="1200" baseline="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$t3, $t2, $t4</a:t>
                      </a:r>
                      <a:endParaRPr lang="en-US" altLang="en-US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690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200" dirty="0" err="1">
                          <a:latin typeface="Lucida Console" panose="020B0609040504020204" pitchFamily="49" charset="0"/>
                        </a:rPr>
                        <a:t>tgt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: </a:t>
                      </a:r>
                      <a:br>
                        <a:rPr lang="en-US" altLang="en-US" sz="1200" dirty="0">
                          <a:latin typeface="Lucida Console" panose="020B0609040504020204" pitchFamily="49" charset="0"/>
                        </a:rPr>
                      </a:br>
                      <a:r>
                        <a:rPr lang="en-US" altLang="en-US" sz="1200" dirty="0" err="1">
                          <a:latin typeface="Lucida Console" panose="020B0609040504020204" pitchFamily="49" charset="0"/>
                        </a:rPr>
                        <a:t>lw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$t1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</a:t>
                      </a:r>
                      <a:r>
                        <a:rPr lang="en-US" altLang="en-US" sz="1200" baseline="0" dirty="0">
                          <a:latin typeface="Lucida Console" panose="020B0609040504020204" pitchFamily="49" charset="0"/>
                        </a:rPr>
                        <a:t> 8($t2)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D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M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W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Fetch target in cycle 6 because branch is now resolved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21137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D832223-7B6B-0947-910B-5C4E67C79163}"/>
              </a:ext>
            </a:extLst>
          </p:cNvPr>
          <p:cNvSpPr txBox="1"/>
          <p:nvPr/>
        </p:nvSpPr>
        <p:spPr>
          <a:xfrm>
            <a:off x="457199" y="2086983"/>
            <a:ext cx="1893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Branch Taken case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A9C07B3-2B25-0443-8F77-EB4069DFB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28600"/>
            <a:ext cx="8492565" cy="762000"/>
          </a:xfrm>
        </p:spPr>
        <p:txBody>
          <a:bodyPr/>
          <a:lstStyle/>
          <a:p>
            <a:r>
              <a:rPr lang="en-US" dirty="0"/>
              <a:t>Branch Forwarding Example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BC84D9-301C-0540-82AD-86CDC117D939}"/>
              </a:ext>
            </a:extLst>
          </p:cNvPr>
          <p:cNvSpPr txBox="1"/>
          <p:nvPr/>
        </p:nvSpPr>
        <p:spPr>
          <a:xfrm>
            <a:off x="457199" y="1071320"/>
            <a:ext cx="8229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Branches resolve in MEM with forwarding enabled. Assume no stall on branch, so next instruction can be fetched right after branch </a:t>
            </a:r>
            <a:r>
              <a:rPr lang="en-US" b="1" dirty="0"/>
              <a:t>(i.e., branch predictor)</a:t>
            </a:r>
            <a:r>
              <a:rPr lang="en-US" dirty="0"/>
              <a:t>. Assume </a:t>
            </a:r>
            <a:r>
              <a:rPr lang="en-US" b="1" dirty="0"/>
              <a:t>always not-taken predictor. 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91426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A72FB-35B6-7340-83CA-98DEB5826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53028" y="7916449"/>
            <a:ext cx="2133600" cy="304800"/>
          </a:xfrm>
        </p:spPr>
        <p:txBody>
          <a:bodyPr/>
          <a:lstStyle/>
          <a:p>
            <a:fld id="{8CF8A4EF-CDB0-3142-B866-F3AD53A0F82F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71B1EC3-6697-A546-A91A-2B0F8F4FB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510819"/>
              </p:ext>
            </p:extLst>
          </p:nvPr>
        </p:nvGraphicFramePr>
        <p:xfrm>
          <a:off x="267369" y="2684818"/>
          <a:ext cx="8609261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6064">
                  <a:extLst>
                    <a:ext uri="{9D8B030D-6E8A-4147-A177-3AD203B41FA5}">
                      <a16:colId xmlns:a16="http://schemas.microsoft.com/office/drawing/2014/main" val="1362907679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185890091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2612874820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2860695325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2594302452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4213400587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3338023354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769346984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365218634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3556389610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574439709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1676859283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55692730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517506723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1674086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575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 err="1">
                          <a:latin typeface="Lucida Console" panose="020B0609040504020204" pitchFamily="49" charset="0"/>
                        </a:rPr>
                        <a:t>lw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$t1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</a:t>
                      </a:r>
                      <a:r>
                        <a:rPr lang="en-US" altLang="en-US" sz="1200" baseline="0" dirty="0">
                          <a:latin typeface="Lucida Console" panose="020B0609040504020204" pitchFamily="49" charset="0"/>
                        </a:rPr>
                        <a:t> 8($t2)</a:t>
                      </a:r>
                      <a:endParaRPr lang="en-US" altLang="en-US" sz="12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437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add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$t4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</a:t>
                      </a:r>
                      <a:r>
                        <a:rPr lang="en-US" altLang="en-US" sz="1200" baseline="0" dirty="0">
                          <a:latin typeface="Lucida Console" panose="020B0609040504020204" pitchFamily="49" charset="0"/>
                        </a:rPr>
                        <a:t> $t5, $t6</a:t>
                      </a:r>
                      <a:endParaRPr lang="en-US" altLang="en-US" sz="12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570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 err="1">
                          <a:latin typeface="Lucida Console" panose="020B0609040504020204" pitchFamily="49" charset="0"/>
                        </a:rPr>
                        <a:t>beq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$t1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$t4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 </a:t>
                      </a:r>
                      <a:r>
                        <a:rPr lang="en-US" altLang="en-US" sz="1200" dirty="0" err="1">
                          <a:latin typeface="Lucida Console" panose="020B0609040504020204" pitchFamily="49" charset="0"/>
                        </a:rPr>
                        <a:t>tgt</a:t>
                      </a:r>
                      <a:endParaRPr lang="en-US" altLang="en-US" sz="1200" dirty="0">
                        <a:solidFill>
                          <a:srgbClr val="FF000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944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add $t1,</a:t>
                      </a:r>
                      <a:r>
                        <a:rPr lang="en-US" altLang="en-US" sz="1200" baseline="0" dirty="0">
                          <a:latin typeface="Lucida Console" panose="020B0609040504020204" pitchFamily="49" charset="0"/>
                        </a:rPr>
                        <a:t> $t3, $t2</a:t>
                      </a:r>
                      <a:endParaRPr lang="en-US" altLang="en-US" sz="12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53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add $t5, $t1, $t4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11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add</a:t>
                      </a:r>
                      <a:r>
                        <a:rPr lang="en-US" altLang="en-US" sz="1200" baseline="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$t3, $t2, $t4</a:t>
                      </a:r>
                      <a:endParaRPr lang="en-US" altLang="en-US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690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200" dirty="0" err="1">
                          <a:latin typeface="Lucida Console" panose="020B0609040504020204" pitchFamily="49" charset="0"/>
                        </a:rPr>
                        <a:t>tgt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: </a:t>
                      </a:r>
                      <a:br>
                        <a:rPr lang="en-US" altLang="en-US" sz="1200" dirty="0">
                          <a:latin typeface="Lucida Console" panose="020B0609040504020204" pitchFamily="49" charset="0"/>
                        </a:rPr>
                      </a:br>
                      <a:r>
                        <a:rPr lang="en-US" altLang="en-US" sz="1200" dirty="0" err="1">
                          <a:latin typeface="Lucida Console" panose="020B0609040504020204" pitchFamily="49" charset="0"/>
                        </a:rPr>
                        <a:t>lw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$t1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</a:t>
                      </a:r>
                      <a:r>
                        <a:rPr lang="en-US" altLang="en-US" sz="1200" baseline="0" dirty="0">
                          <a:latin typeface="Lucida Console" panose="020B0609040504020204" pitchFamily="49" charset="0"/>
                        </a:rPr>
                        <a:t> 8($t2)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21137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7E2E2E0-74AA-8843-B55F-F8E288E150F5}"/>
              </a:ext>
            </a:extLst>
          </p:cNvPr>
          <p:cNvSpPr txBox="1"/>
          <p:nvPr/>
        </p:nvSpPr>
        <p:spPr>
          <a:xfrm>
            <a:off x="457199" y="1191377"/>
            <a:ext cx="8419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Branches resolve in MEM, with forwarding enabled. Assume </a:t>
            </a:r>
            <a:r>
              <a:rPr lang="en-US" b="1" dirty="0"/>
              <a:t>stall on branch (i.e., no branch predictor)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20F771-BAC6-614A-9566-06111EA4CCFF}"/>
              </a:ext>
            </a:extLst>
          </p:cNvPr>
          <p:cNvSpPr txBox="1"/>
          <p:nvPr/>
        </p:nvSpPr>
        <p:spPr>
          <a:xfrm>
            <a:off x="457199" y="2088778"/>
            <a:ext cx="2294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Branch Not Taken case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9E7B5FA-77D1-FB4D-861B-7D2C1EAF0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28600"/>
            <a:ext cx="8492565" cy="762000"/>
          </a:xfrm>
        </p:spPr>
        <p:txBody>
          <a:bodyPr/>
          <a:lstStyle/>
          <a:p>
            <a:r>
              <a:rPr lang="en-US" dirty="0"/>
              <a:t>Branch Forwarding Example 3</a:t>
            </a:r>
          </a:p>
        </p:txBody>
      </p:sp>
    </p:spTree>
    <p:extLst>
      <p:ext uri="{BB962C8B-B14F-4D97-AF65-F5344CB8AC3E}">
        <p14:creationId xmlns:p14="http://schemas.microsoft.com/office/powerpoint/2010/main" val="10298196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A72FB-35B6-7340-83CA-98DEB5826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53028" y="7916449"/>
            <a:ext cx="2133600" cy="304800"/>
          </a:xfrm>
        </p:spPr>
        <p:txBody>
          <a:bodyPr/>
          <a:lstStyle/>
          <a:p>
            <a:fld id="{8CF8A4EF-CDB0-3142-B866-F3AD53A0F82F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71B1EC3-6697-A546-A91A-2B0F8F4FB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273306"/>
              </p:ext>
            </p:extLst>
          </p:nvPr>
        </p:nvGraphicFramePr>
        <p:xfrm>
          <a:off x="267369" y="2684818"/>
          <a:ext cx="8609261" cy="322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6064">
                  <a:extLst>
                    <a:ext uri="{9D8B030D-6E8A-4147-A177-3AD203B41FA5}">
                      <a16:colId xmlns:a16="http://schemas.microsoft.com/office/drawing/2014/main" val="1362907679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185890091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2612874820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2860695325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2594302452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4213400587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3338023354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769346984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365218634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3556389610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574439709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1676859283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55692730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517506723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1674086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575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 err="1">
                          <a:latin typeface="Lucida Console" panose="020B0609040504020204" pitchFamily="49" charset="0"/>
                        </a:rPr>
                        <a:t>lw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$t1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</a:t>
                      </a:r>
                      <a:r>
                        <a:rPr lang="en-US" altLang="en-US" sz="1200" baseline="0" dirty="0">
                          <a:latin typeface="Lucida Console" panose="020B0609040504020204" pitchFamily="49" charset="0"/>
                        </a:rPr>
                        <a:t> 8($t2)</a:t>
                      </a:r>
                      <a:endParaRPr lang="en-US" altLang="en-US" sz="12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437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add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$t4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</a:t>
                      </a:r>
                      <a:r>
                        <a:rPr lang="en-US" altLang="en-US" sz="1200" baseline="0" dirty="0">
                          <a:latin typeface="Lucida Console" panose="020B0609040504020204" pitchFamily="49" charset="0"/>
                        </a:rPr>
                        <a:t> $t5, $t6</a:t>
                      </a:r>
                      <a:endParaRPr lang="en-US" altLang="en-US" sz="12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570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 err="1">
                          <a:latin typeface="Lucida Console" panose="020B0609040504020204" pitchFamily="49" charset="0"/>
                        </a:rPr>
                        <a:t>beq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$t1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$t4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 </a:t>
                      </a:r>
                      <a:r>
                        <a:rPr lang="en-US" altLang="en-US" sz="1200" dirty="0" err="1">
                          <a:latin typeface="Lucida Console" panose="020B0609040504020204" pitchFamily="49" charset="0"/>
                        </a:rPr>
                        <a:t>tgt</a:t>
                      </a:r>
                      <a:endParaRPr lang="en-US" altLang="en-US" sz="1200" dirty="0">
                        <a:solidFill>
                          <a:srgbClr val="FF000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Cycle 5, forward $t1</a:t>
                      </a:r>
                      <a:r>
                        <a:rPr lang="en-US" sz="1200" baseline="0" dirty="0"/>
                        <a:t> and $t4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944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add $t1,</a:t>
                      </a:r>
                      <a:r>
                        <a:rPr lang="en-US" altLang="en-US" sz="1200" baseline="0" dirty="0">
                          <a:latin typeface="Lucida Console" panose="020B0609040504020204" pitchFamily="49" charset="0"/>
                        </a:rPr>
                        <a:t> $t3, $t2</a:t>
                      </a:r>
                      <a:endParaRPr lang="en-US" altLang="en-US" sz="12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Branch resolves in cycle 6</a:t>
                      </a:r>
                    </a:p>
                    <a:p>
                      <a:r>
                        <a:rPr lang="en-US" sz="1200" dirty="0"/>
                        <a:t>(Stall 2 cycles on branch)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53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add $t5, $t1, $t4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11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add</a:t>
                      </a:r>
                      <a:r>
                        <a:rPr lang="en-US" altLang="en-US" sz="1200" baseline="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$t3, $t2, $t4</a:t>
                      </a:r>
                      <a:endParaRPr lang="en-US" altLang="en-US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690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200" dirty="0" err="1">
                          <a:latin typeface="Lucida Console" panose="020B0609040504020204" pitchFamily="49" charset="0"/>
                        </a:rPr>
                        <a:t>tgt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: </a:t>
                      </a:r>
                      <a:br>
                        <a:rPr lang="en-US" altLang="en-US" sz="1200" dirty="0">
                          <a:latin typeface="Lucida Console" panose="020B0609040504020204" pitchFamily="49" charset="0"/>
                        </a:rPr>
                      </a:br>
                      <a:r>
                        <a:rPr lang="en-US" altLang="en-US" sz="1200" dirty="0" err="1">
                          <a:latin typeface="Lucida Console" panose="020B0609040504020204" pitchFamily="49" charset="0"/>
                        </a:rPr>
                        <a:t>lw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$t1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</a:t>
                      </a:r>
                      <a:r>
                        <a:rPr lang="en-US" altLang="en-US" sz="1200" baseline="0" dirty="0">
                          <a:latin typeface="Lucida Console" panose="020B0609040504020204" pitchFamily="49" charset="0"/>
                        </a:rPr>
                        <a:t> 8($t2)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21137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820F771-BAC6-614A-9566-06111EA4CCFF}"/>
              </a:ext>
            </a:extLst>
          </p:cNvPr>
          <p:cNvSpPr txBox="1"/>
          <p:nvPr/>
        </p:nvSpPr>
        <p:spPr>
          <a:xfrm>
            <a:off x="457199" y="2088778"/>
            <a:ext cx="2294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Branch Not Taken case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9E7B5FA-77D1-FB4D-861B-7D2C1EAF0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28600"/>
            <a:ext cx="8492565" cy="762000"/>
          </a:xfrm>
        </p:spPr>
        <p:txBody>
          <a:bodyPr/>
          <a:lstStyle/>
          <a:p>
            <a:r>
              <a:rPr lang="en-US" dirty="0"/>
              <a:t>Branch Forwarding Example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6A3124-C8E1-7E48-B708-8E26EE07EB36}"/>
              </a:ext>
            </a:extLst>
          </p:cNvPr>
          <p:cNvSpPr txBox="1"/>
          <p:nvPr/>
        </p:nvSpPr>
        <p:spPr>
          <a:xfrm>
            <a:off x="457199" y="1191377"/>
            <a:ext cx="8419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Branches resolve in MEM, with forwarding enabled. Assume </a:t>
            </a:r>
            <a:r>
              <a:rPr lang="en-US" b="1" dirty="0"/>
              <a:t>stall on branch (i.e., no branch predictor)</a:t>
            </a:r>
          </a:p>
        </p:txBody>
      </p:sp>
    </p:spTree>
    <p:extLst>
      <p:ext uri="{BB962C8B-B14F-4D97-AF65-F5344CB8AC3E}">
        <p14:creationId xmlns:p14="http://schemas.microsoft.com/office/powerpoint/2010/main" val="40033893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5533CC-6823-9843-A17B-443F20D80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53028" y="7916449"/>
            <a:ext cx="2133600" cy="304800"/>
          </a:xfrm>
        </p:spPr>
        <p:txBody>
          <a:bodyPr/>
          <a:lstStyle/>
          <a:p>
            <a:fld id="{8CF8A4EF-CDB0-3142-B866-F3AD53A0F82F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AC91D07-669E-BE4F-8B4A-96E82AD84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11348"/>
              </p:ext>
            </p:extLst>
          </p:nvPr>
        </p:nvGraphicFramePr>
        <p:xfrm>
          <a:off x="267369" y="2684818"/>
          <a:ext cx="8609261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6064">
                  <a:extLst>
                    <a:ext uri="{9D8B030D-6E8A-4147-A177-3AD203B41FA5}">
                      <a16:colId xmlns:a16="http://schemas.microsoft.com/office/drawing/2014/main" val="1362907679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185890091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2612874820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2860695325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2594302452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4213400587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3338023354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769346984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365218634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3556389610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574439709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1676859283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55692730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517506723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1674086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575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 err="1">
                          <a:latin typeface="Lucida Console" panose="020B0609040504020204" pitchFamily="49" charset="0"/>
                        </a:rPr>
                        <a:t>lw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$t1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</a:t>
                      </a:r>
                      <a:r>
                        <a:rPr lang="en-US" altLang="en-US" sz="1200" baseline="0" dirty="0">
                          <a:latin typeface="Lucida Console" panose="020B0609040504020204" pitchFamily="49" charset="0"/>
                        </a:rPr>
                        <a:t> 8($t2)</a:t>
                      </a:r>
                      <a:endParaRPr lang="en-US" altLang="en-US" sz="12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437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add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$t4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</a:t>
                      </a:r>
                      <a:r>
                        <a:rPr lang="en-US" altLang="en-US" sz="1200" baseline="0" dirty="0">
                          <a:latin typeface="Lucida Console" panose="020B0609040504020204" pitchFamily="49" charset="0"/>
                        </a:rPr>
                        <a:t> $t5, $t6</a:t>
                      </a:r>
                      <a:endParaRPr lang="en-US" altLang="en-US" sz="12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570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 err="1">
                          <a:latin typeface="Lucida Console" panose="020B0609040504020204" pitchFamily="49" charset="0"/>
                        </a:rPr>
                        <a:t>beq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$t1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$t4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 </a:t>
                      </a:r>
                      <a:r>
                        <a:rPr lang="en-US" altLang="en-US" sz="1200" dirty="0" err="1">
                          <a:latin typeface="Lucida Console" panose="020B0609040504020204" pitchFamily="49" charset="0"/>
                        </a:rPr>
                        <a:t>tgt</a:t>
                      </a:r>
                      <a:endParaRPr lang="en-US" altLang="en-US" sz="1200" dirty="0">
                        <a:solidFill>
                          <a:srgbClr val="FF000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944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add $t1,</a:t>
                      </a:r>
                      <a:r>
                        <a:rPr lang="en-US" altLang="en-US" sz="1200" baseline="0" dirty="0">
                          <a:latin typeface="Lucida Console" panose="020B0609040504020204" pitchFamily="49" charset="0"/>
                        </a:rPr>
                        <a:t> $t3, $t2</a:t>
                      </a:r>
                      <a:endParaRPr lang="en-US" altLang="en-US" sz="12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53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add $t5, $t1, $t4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11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add</a:t>
                      </a:r>
                      <a:r>
                        <a:rPr lang="en-US" altLang="en-US" sz="1200" baseline="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$t3, $t2, $t4</a:t>
                      </a:r>
                      <a:endParaRPr lang="en-US" altLang="en-US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690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200" dirty="0" err="1">
                          <a:latin typeface="Lucida Console" panose="020B0609040504020204" pitchFamily="49" charset="0"/>
                        </a:rPr>
                        <a:t>tgt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: </a:t>
                      </a:r>
                      <a:br>
                        <a:rPr lang="en-US" altLang="en-US" sz="1200" dirty="0">
                          <a:latin typeface="Lucida Console" panose="020B0609040504020204" pitchFamily="49" charset="0"/>
                        </a:rPr>
                      </a:br>
                      <a:r>
                        <a:rPr lang="en-US" altLang="en-US" sz="1200" dirty="0" err="1">
                          <a:latin typeface="Lucida Console" panose="020B0609040504020204" pitchFamily="49" charset="0"/>
                        </a:rPr>
                        <a:t>lw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$t1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</a:t>
                      </a:r>
                      <a:r>
                        <a:rPr lang="en-US" altLang="en-US" sz="1200" baseline="0" dirty="0">
                          <a:latin typeface="Lucida Console" panose="020B0609040504020204" pitchFamily="49" charset="0"/>
                        </a:rPr>
                        <a:t> 8($t2)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21137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E7AD813-662C-B54B-8552-73BAA3B99CE4}"/>
              </a:ext>
            </a:extLst>
          </p:cNvPr>
          <p:cNvSpPr txBox="1"/>
          <p:nvPr/>
        </p:nvSpPr>
        <p:spPr>
          <a:xfrm>
            <a:off x="457198" y="1070185"/>
            <a:ext cx="8419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Branches resolve in MEM, with forwarding enabled. Assume no stall on branch, so next instruction can be fetched right after branch </a:t>
            </a:r>
            <a:r>
              <a:rPr lang="en-US" b="1" dirty="0"/>
              <a:t>(i.e., branch predictor)</a:t>
            </a:r>
            <a:r>
              <a:rPr lang="en-US" dirty="0"/>
              <a:t>. Assume </a:t>
            </a:r>
            <a:r>
              <a:rPr lang="en-US" b="1" dirty="0"/>
              <a:t>always taken predictor.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FEDF65-319F-1348-8C4A-A7C154B7A4C3}"/>
              </a:ext>
            </a:extLst>
          </p:cNvPr>
          <p:cNvSpPr txBox="1"/>
          <p:nvPr/>
        </p:nvSpPr>
        <p:spPr>
          <a:xfrm>
            <a:off x="457199" y="2154500"/>
            <a:ext cx="2294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Branch Not Taken case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359BBE-6B72-034F-B7C8-6F52C42B6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28600"/>
            <a:ext cx="8492565" cy="762000"/>
          </a:xfrm>
        </p:spPr>
        <p:txBody>
          <a:bodyPr/>
          <a:lstStyle/>
          <a:p>
            <a:r>
              <a:rPr lang="en-US" dirty="0"/>
              <a:t>Branch Forwarding Example 4</a:t>
            </a:r>
          </a:p>
        </p:txBody>
      </p:sp>
    </p:spTree>
    <p:extLst>
      <p:ext uri="{BB962C8B-B14F-4D97-AF65-F5344CB8AC3E}">
        <p14:creationId xmlns:p14="http://schemas.microsoft.com/office/powerpoint/2010/main" val="27453960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5533CC-6823-9843-A17B-443F20D80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53028" y="7916449"/>
            <a:ext cx="2133600" cy="304800"/>
          </a:xfrm>
        </p:spPr>
        <p:txBody>
          <a:bodyPr/>
          <a:lstStyle/>
          <a:p>
            <a:fld id="{8CF8A4EF-CDB0-3142-B866-F3AD53A0F82F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AC91D07-669E-BE4F-8B4A-96E82AD84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83457"/>
              </p:ext>
            </p:extLst>
          </p:nvPr>
        </p:nvGraphicFramePr>
        <p:xfrm>
          <a:off x="267369" y="2684818"/>
          <a:ext cx="8609261" cy="322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6064">
                  <a:extLst>
                    <a:ext uri="{9D8B030D-6E8A-4147-A177-3AD203B41FA5}">
                      <a16:colId xmlns:a16="http://schemas.microsoft.com/office/drawing/2014/main" val="1362907679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185890091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2612874820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2860695325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2594302452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4213400587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3338023354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769346984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365218634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3556389610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574439709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1676859283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55692730"/>
                    </a:ext>
                  </a:extLst>
                </a:gridCol>
                <a:gridCol w="344289">
                  <a:extLst>
                    <a:ext uri="{9D8B030D-6E8A-4147-A177-3AD203B41FA5}">
                      <a16:colId xmlns:a16="http://schemas.microsoft.com/office/drawing/2014/main" val="517506723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1674086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575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 err="1">
                          <a:latin typeface="Lucida Console" panose="020B0609040504020204" pitchFamily="49" charset="0"/>
                        </a:rPr>
                        <a:t>lw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$t1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</a:t>
                      </a:r>
                      <a:r>
                        <a:rPr lang="en-US" altLang="en-US" sz="1200" baseline="0" dirty="0">
                          <a:latin typeface="Lucida Console" panose="020B0609040504020204" pitchFamily="49" charset="0"/>
                        </a:rPr>
                        <a:t> 8($t2)</a:t>
                      </a:r>
                      <a:endParaRPr lang="en-US" altLang="en-US" sz="12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437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add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$t4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</a:t>
                      </a:r>
                      <a:r>
                        <a:rPr lang="en-US" altLang="en-US" sz="1200" baseline="0" dirty="0">
                          <a:latin typeface="Lucida Console" panose="020B0609040504020204" pitchFamily="49" charset="0"/>
                        </a:rPr>
                        <a:t> $t5, $t6</a:t>
                      </a:r>
                      <a:endParaRPr lang="en-US" altLang="en-US" sz="12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570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 err="1">
                          <a:latin typeface="Lucida Console" panose="020B0609040504020204" pitchFamily="49" charset="0"/>
                        </a:rPr>
                        <a:t>beq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$t1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$t4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 </a:t>
                      </a:r>
                      <a:r>
                        <a:rPr lang="en-US" altLang="en-US" sz="1200" dirty="0" err="1">
                          <a:latin typeface="Lucida Console" panose="020B0609040504020204" pitchFamily="49" charset="0"/>
                        </a:rPr>
                        <a:t>tgt</a:t>
                      </a:r>
                      <a:endParaRPr lang="en-US" altLang="en-US" sz="1200" dirty="0">
                        <a:solidFill>
                          <a:srgbClr val="FF0000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Cycle 5, forward $t1</a:t>
                      </a:r>
                      <a:r>
                        <a:rPr lang="en-US" sz="1200" baseline="0" dirty="0"/>
                        <a:t> and $t4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944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add $t1,</a:t>
                      </a:r>
                      <a:r>
                        <a:rPr lang="en-US" altLang="en-US" sz="1200" baseline="0" dirty="0">
                          <a:latin typeface="Lucida Console" panose="020B0609040504020204" pitchFamily="49" charset="0"/>
                        </a:rPr>
                        <a:t> $t3, $t2</a:t>
                      </a:r>
                      <a:endParaRPr lang="en-US" altLang="en-US" sz="12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Branch resolved in cycle 6. Misprediction!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53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add $t5, $t1, $t4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11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add</a:t>
                      </a:r>
                      <a:r>
                        <a:rPr lang="en-US" altLang="en-US" sz="1200" baseline="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$t3, $t2, $t4</a:t>
                      </a:r>
                      <a:endParaRPr lang="en-US" altLang="en-US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690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200" dirty="0" err="1">
                          <a:latin typeface="Lucida Console" panose="020B0609040504020204" pitchFamily="49" charset="0"/>
                        </a:rPr>
                        <a:t>tgt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: </a:t>
                      </a:r>
                      <a:br>
                        <a:rPr lang="en-US" altLang="en-US" sz="1200" dirty="0">
                          <a:latin typeface="Lucida Console" panose="020B0609040504020204" pitchFamily="49" charset="0"/>
                        </a:rPr>
                      </a:br>
                      <a:r>
                        <a:rPr lang="en-US" altLang="en-US" sz="1200" dirty="0" err="1">
                          <a:latin typeface="Lucida Console" panose="020B0609040504020204" pitchFamily="49" charset="0"/>
                        </a:rPr>
                        <a:t>lw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$t1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</a:t>
                      </a:r>
                      <a:r>
                        <a:rPr lang="en-US" altLang="en-US" sz="1200" baseline="0" dirty="0">
                          <a:latin typeface="Lucida Console" panose="020B0609040504020204" pitchFamily="49" charset="0"/>
                        </a:rPr>
                        <a:t> 8($t2)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(assumes branch taken)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21137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9FEDF65-319F-1348-8C4A-A7C154B7A4C3}"/>
              </a:ext>
            </a:extLst>
          </p:cNvPr>
          <p:cNvSpPr txBox="1"/>
          <p:nvPr/>
        </p:nvSpPr>
        <p:spPr>
          <a:xfrm>
            <a:off x="457199" y="2154500"/>
            <a:ext cx="2294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Branch Not Taken case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359BBE-6B72-034F-B7C8-6F52C42B6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28600"/>
            <a:ext cx="8492565" cy="762000"/>
          </a:xfrm>
        </p:spPr>
        <p:txBody>
          <a:bodyPr/>
          <a:lstStyle/>
          <a:p>
            <a:r>
              <a:rPr lang="en-US" dirty="0"/>
              <a:t>Branch Forwarding Example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65C91-96A0-BA42-B813-8997931A80AD}"/>
              </a:ext>
            </a:extLst>
          </p:cNvPr>
          <p:cNvSpPr txBox="1"/>
          <p:nvPr/>
        </p:nvSpPr>
        <p:spPr>
          <a:xfrm>
            <a:off x="457198" y="1070185"/>
            <a:ext cx="8419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Branches resolve in MEM, with forwarding enabled. Assume no stall on branch, so next instruction can be fetched right after branch </a:t>
            </a:r>
            <a:r>
              <a:rPr lang="en-US" b="1" dirty="0"/>
              <a:t>(i.e., branch predictor)</a:t>
            </a:r>
            <a:r>
              <a:rPr lang="en-US" dirty="0"/>
              <a:t>. Assume </a:t>
            </a:r>
            <a:r>
              <a:rPr lang="en-US" b="1" dirty="0"/>
              <a:t>always taken predictor.</a:t>
            </a:r>
          </a:p>
        </p:txBody>
      </p:sp>
    </p:spTree>
    <p:extLst>
      <p:ext uri="{BB962C8B-B14F-4D97-AF65-F5344CB8AC3E}">
        <p14:creationId xmlns:p14="http://schemas.microsoft.com/office/powerpoint/2010/main" val="16307629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97BE0-B67E-F049-8571-5C1416F0A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7BC1A0-4E96-2D4F-8C87-D85435C38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6" y="1221810"/>
            <a:ext cx="8705088" cy="640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5F6E6B-C892-754C-9792-EEBE0A816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597" y="1861890"/>
            <a:ext cx="4442603" cy="2286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89429E-E41A-044B-85F1-DEE8FBC92AFD}"/>
              </a:ext>
            </a:extLst>
          </p:cNvPr>
          <p:cNvSpPr/>
          <p:nvPr/>
        </p:nvSpPr>
        <p:spPr>
          <a:xfrm>
            <a:off x="3054926" y="4796768"/>
            <a:ext cx="2524991" cy="12053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A420D4-86ED-3746-B7A2-0CFA770B3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28600"/>
            <a:ext cx="8492565" cy="762000"/>
          </a:xfrm>
        </p:spPr>
        <p:txBody>
          <a:bodyPr/>
          <a:lstStyle/>
          <a:p>
            <a:r>
              <a:rPr lang="en-US" dirty="0"/>
              <a:t>Practice Midterm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BCF27F-3B3B-3440-ABE8-017D3776F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661" y="4243729"/>
            <a:ext cx="702564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593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191885B8-12D0-4945-9340-B3A0D40E5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Control Signals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D60E1B-FAFB-4177-9803-0CC765517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4</a:t>
            </a:fld>
            <a:endParaRPr lang="en-US"/>
          </a:p>
        </p:txBody>
      </p:sp>
      <p:pic>
        <p:nvPicPr>
          <p:cNvPr id="6" name="Google Shape;620;p39" descr="T:\TEACHING\Materiel\COD-fig\F0533.wmf">
            <a:extLst>
              <a:ext uri="{FF2B5EF4-FFF2-40B4-BE49-F238E27FC236}">
                <a16:creationId xmlns:a16="http://schemas.microsoft.com/office/drawing/2014/main" id="{6E0D03DC-1A1D-4543-A6FF-91D868B97DC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7159" y="1120140"/>
            <a:ext cx="7492644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DFE8D6-69E6-AC4E-A799-65C68D362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4460" y="5364480"/>
            <a:ext cx="5155079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338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97BE0-B67E-F049-8571-5C1416F0A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7BC1A0-4E96-2D4F-8C87-D85435C38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" y="1221810"/>
            <a:ext cx="8705088" cy="640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5F6E6B-C892-754C-9792-EEBE0A816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597" y="1861890"/>
            <a:ext cx="4442603" cy="2286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206990-E004-F341-99E7-1F6613254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5118" y="4896521"/>
            <a:ext cx="2364606" cy="100584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81415AC-737B-0B4B-A833-CBBE6D9CD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28600"/>
            <a:ext cx="8492565" cy="762000"/>
          </a:xfrm>
        </p:spPr>
        <p:txBody>
          <a:bodyPr/>
          <a:lstStyle/>
          <a:p>
            <a:r>
              <a:rPr lang="en-US" dirty="0"/>
              <a:t>Practice Midterm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9D8671-26D9-1C44-85FD-83237F6D6490}"/>
              </a:ext>
            </a:extLst>
          </p:cNvPr>
          <p:cNvSpPr/>
          <p:nvPr/>
        </p:nvSpPr>
        <p:spPr>
          <a:xfrm>
            <a:off x="3054926" y="4796768"/>
            <a:ext cx="2524991" cy="12053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CC09D1-851E-1B48-8A3D-BE9F327ABF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0661" y="4243729"/>
            <a:ext cx="702564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562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97BE0-B67E-F049-8571-5C1416F0A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7BC1A0-4E96-2D4F-8C87-D85435C38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6" y="1221810"/>
            <a:ext cx="8705088" cy="640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5F6E6B-C892-754C-9792-EEBE0A816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597" y="1861890"/>
            <a:ext cx="4442603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06EBAE-C46A-0C49-9555-F9F8FD864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854" y="4147890"/>
            <a:ext cx="7444292" cy="3657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D7BC373-08F7-DD4E-990A-2BF2CBB36543}"/>
              </a:ext>
            </a:extLst>
          </p:cNvPr>
          <p:cNvSpPr/>
          <p:nvPr/>
        </p:nvSpPr>
        <p:spPr>
          <a:xfrm>
            <a:off x="2110597" y="5039590"/>
            <a:ext cx="4934439" cy="8312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BB39E09-06C8-8D42-9143-67CF5B2C0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28600"/>
            <a:ext cx="8492565" cy="762000"/>
          </a:xfrm>
        </p:spPr>
        <p:txBody>
          <a:bodyPr/>
          <a:lstStyle/>
          <a:p>
            <a:r>
              <a:rPr lang="en-US" dirty="0"/>
              <a:t>Practice Midterm</a:t>
            </a:r>
          </a:p>
        </p:txBody>
      </p:sp>
    </p:spTree>
    <p:extLst>
      <p:ext uri="{BB962C8B-B14F-4D97-AF65-F5344CB8AC3E}">
        <p14:creationId xmlns:p14="http://schemas.microsoft.com/office/powerpoint/2010/main" val="1310316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97BE0-B67E-F049-8571-5C1416F0A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7BC1A0-4E96-2D4F-8C87-D85435C38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" y="1221810"/>
            <a:ext cx="8705088" cy="640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5F6E6B-C892-754C-9792-EEBE0A816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597" y="1861890"/>
            <a:ext cx="4442603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06EBAE-C46A-0C49-9555-F9F8FD864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854" y="4147890"/>
            <a:ext cx="7444292" cy="3657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7CF57F8-72ED-CF4A-B6D2-E712E4C8C7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4780" y="5139426"/>
            <a:ext cx="4732020" cy="5486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3AE4D4-9143-5249-A6B4-C7D5613A0110}"/>
              </a:ext>
            </a:extLst>
          </p:cNvPr>
          <p:cNvSpPr/>
          <p:nvPr/>
        </p:nvSpPr>
        <p:spPr>
          <a:xfrm>
            <a:off x="3859387" y="4996111"/>
            <a:ext cx="4934439" cy="8312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B8C4AB-ECF2-CA42-9416-8862540BB1CF}"/>
              </a:ext>
            </a:extLst>
          </p:cNvPr>
          <p:cNvSpPr/>
          <p:nvPr/>
        </p:nvSpPr>
        <p:spPr>
          <a:xfrm>
            <a:off x="219456" y="4892366"/>
            <a:ext cx="527511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u="sng" dirty="0"/>
              <a:t>R-type</a:t>
            </a:r>
            <a:r>
              <a:rPr lang="en-US" sz="1200" dirty="0"/>
              <a:t>  = 4 cycles (IF, ID, EX, WB)            </a:t>
            </a:r>
            <a:r>
              <a:rPr lang="en-US" sz="1200" dirty="0">
                <a:sym typeface="Wingdings" pitchFamily="2" charset="2"/>
              </a:rPr>
              <a:t> 4*.4</a:t>
            </a:r>
            <a:endParaRPr lang="en-US" sz="1200" dirty="0"/>
          </a:p>
          <a:p>
            <a:r>
              <a:rPr lang="en-US" sz="1200" u="sng" dirty="0"/>
              <a:t>Load</a:t>
            </a:r>
            <a:r>
              <a:rPr lang="en-US" sz="1200" dirty="0"/>
              <a:t>     = 5 cycles (IF, ID, EX, MEM, WB) </a:t>
            </a:r>
            <a:r>
              <a:rPr lang="en-US" sz="1200" dirty="0">
                <a:sym typeface="Wingdings" pitchFamily="2" charset="2"/>
              </a:rPr>
              <a:t> 5*.2</a:t>
            </a:r>
          </a:p>
          <a:p>
            <a:pPr lvl="0">
              <a:defRPr/>
            </a:pPr>
            <a:r>
              <a:rPr lang="en-US" sz="1200" u="sng" dirty="0"/>
              <a:t>Store</a:t>
            </a:r>
            <a:r>
              <a:rPr lang="en-US" sz="1200" dirty="0"/>
              <a:t>    = 4 cycles (IF, ID, EX, MEM)         </a:t>
            </a:r>
            <a:r>
              <a:rPr lang="en-US" sz="1200" dirty="0">
                <a:sym typeface="Wingdings" pitchFamily="2" charset="2"/>
              </a:rPr>
              <a:t> 4*.1</a:t>
            </a:r>
          </a:p>
          <a:p>
            <a:r>
              <a:rPr lang="en-US" sz="1200" u="sng" dirty="0">
                <a:sym typeface="Wingdings" pitchFamily="2" charset="2"/>
              </a:rPr>
              <a:t>Branch</a:t>
            </a:r>
            <a:r>
              <a:rPr lang="en-US" sz="1200" dirty="0">
                <a:sym typeface="Wingdings" pitchFamily="2" charset="2"/>
              </a:rPr>
              <a:t> = 3 cycles (</a:t>
            </a:r>
            <a:r>
              <a:rPr lang="en-US" sz="1200" dirty="0"/>
              <a:t>IF, ID, EX)                    </a:t>
            </a:r>
            <a:r>
              <a:rPr lang="en-US" sz="1200" dirty="0">
                <a:sym typeface="Wingdings" pitchFamily="2" charset="2"/>
              </a:rPr>
              <a:t> 3*.2</a:t>
            </a:r>
          </a:p>
          <a:p>
            <a:pPr lvl="0">
              <a:defRPr/>
            </a:pPr>
            <a:r>
              <a:rPr lang="en-US" sz="1200" u="sng" dirty="0">
                <a:sym typeface="Wingdings" pitchFamily="2" charset="2"/>
              </a:rPr>
              <a:t>Jump</a:t>
            </a:r>
            <a:r>
              <a:rPr lang="en-US" sz="1200" dirty="0">
                <a:sym typeface="Wingdings" pitchFamily="2" charset="2"/>
              </a:rPr>
              <a:t>    = 3 cycles (</a:t>
            </a:r>
            <a:r>
              <a:rPr lang="en-US" sz="1200" dirty="0"/>
              <a:t>IF, ID, Jump)                </a:t>
            </a:r>
            <a:r>
              <a:rPr lang="en-US" sz="1200" dirty="0">
                <a:sym typeface="Wingdings" pitchFamily="2" charset="2"/>
              </a:rPr>
              <a:t> 3*.1</a:t>
            </a:r>
            <a:endParaRPr lang="en-US" sz="12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164857D-5376-CE46-8A5E-3A3E62CFE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28600"/>
            <a:ext cx="8492565" cy="762000"/>
          </a:xfrm>
        </p:spPr>
        <p:txBody>
          <a:bodyPr/>
          <a:lstStyle/>
          <a:p>
            <a:r>
              <a:rPr lang="en-US" dirty="0"/>
              <a:t>Practice Midterm</a:t>
            </a:r>
          </a:p>
        </p:txBody>
      </p:sp>
    </p:spTree>
    <p:extLst>
      <p:ext uri="{BB962C8B-B14F-4D97-AF65-F5344CB8AC3E}">
        <p14:creationId xmlns:p14="http://schemas.microsoft.com/office/powerpoint/2010/main" val="40386759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97BE0-B67E-F049-8571-5C1416F0A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7BC1A0-4E96-2D4F-8C87-D85435C38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6" y="1221810"/>
            <a:ext cx="8705088" cy="640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5F6E6B-C892-754C-9792-EEBE0A816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597" y="1861890"/>
            <a:ext cx="4442603" cy="2286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4704507-AECC-7749-8FE3-5C61B0A78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147" y="4147890"/>
            <a:ext cx="8437705" cy="54864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901E6EC-2F0A-7647-87C0-6F8A3A924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28600"/>
            <a:ext cx="8492565" cy="762000"/>
          </a:xfrm>
        </p:spPr>
        <p:txBody>
          <a:bodyPr/>
          <a:lstStyle/>
          <a:p>
            <a:r>
              <a:rPr lang="en-US" dirty="0"/>
              <a:t>Practice Midterm</a:t>
            </a:r>
          </a:p>
        </p:txBody>
      </p:sp>
    </p:spTree>
    <p:extLst>
      <p:ext uri="{BB962C8B-B14F-4D97-AF65-F5344CB8AC3E}">
        <p14:creationId xmlns:p14="http://schemas.microsoft.com/office/powerpoint/2010/main" val="8471099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97BE0-B67E-F049-8571-5C1416F0A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7BC1A0-4E96-2D4F-8C87-D85435C38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" y="1221810"/>
            <a:ext cx="8705088" cy="640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5F6E6B-C892-754C-9792-EEBE0A816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597" y="1861890"/>
            <a:ext cx="4442603" cy="2286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4704507-AECC-7749-8FE3-5C61B0A78E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147" y="4147890"/>
            <a:ext cx="8437705" cy="5486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4C893B-3DCD-1B49-AF0B-D071BD5E0685}"/>
                  </a:ext>
                </a:extLst>
              </p:cNvPr>
              <p:cNvSpPr txBox="1"/>
              <p:nvPr/>
            </p:nvSpPr>
            <p:spPr>
              <a:xfrm>
                <a:off x="473088" y="4888362"/>
                <a:ext cx="8197822" cy="520463"/>
              </a:xfrm>
              <a:prstGeom prst="rect">
                <a:avLst/>
              </a:prstGeom>
              <a:solidFill>
                <a:srgbClr val="D9D9D9">
                  <a:alpha val="50196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𝑐𝑙𝑜𝑐𝑘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𝑐𝑦𝑐𝑙𝑒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𝑐𝑙𝑜𝑐𝑘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𝑟𝑎𝑡𝑒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500 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500∗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−9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4C893B-3DCD-1B49-AF0B-D071BD5E0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88" y="4888362"/>
                <a:ext cx="8197822" cy="520463"/>
              </a:xfrm>
              <a:prstGeom prst="rect">
                <a:avLst/>
              </a:prstGeom>
              <a:blipFill>
                <a:blip r:embed="rId6"/>
                <a:stretch>
                  <a:fillRect t="-4762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E5107C-41CB-8348-A1B8-9EA54082B615}"/>
                  </a:ext>
                </a:extLst>
              </p:cNvPr>
              <p:cNvSpPr txBox="1"/>
              <p:nvPr/>
            </p:nvSpPr>
            <p:spPr>
              <a:xfrm>
                <a:off x="1108772" y="5697234"/>
                <a:ext cx="6446252" cy="276999"/>
              </a:xfrm>
              <a:prstGeom prst="rect">
                <a:avLst/>
              </a:prstGeom>
              <a:solidFill>
                <a:srgbClr val="D9D9D9">
                  <a:alpha val="50196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𝐶𝑃𝑈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𝑐𝑙𝑜𝑐𝑘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𝑐𝑦𝑐𝑙𝑒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𝐶𝑃𝐼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∗3.9 ∗100=780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E5107C-41CB-8348-A1B8-9EA54082B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772" y="5697234"/>
                <a:ext cx="6446252" cy="276999"/>
              </a:xfrm>
              <a:prstGeom prst="rect">
                <a:avLst/>
              </a:prstGeom>
              <a:blipFill>
                <a:blip r:embed="rId7"/>
                <a:stretch>
                  <a:fillRect l="-196" t="-4545" r="-786" b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33DE2FE6-9CD6-924A-94CE-65D0A2CD3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28600"/>
            <a:ext cx="8492565" cy="762000"/>
          </a:xfrm>
        </p:spPr>
        <p:txBody>
          <a:bodyPr/>
          <a:lstStyle/>
          <a:p>
            <a:r>
              <a:rPr lang="en-US" dirty="0"/>
              <a:t>Practice Midterm</a:t>
            </a:r>
          </a:p>
        </p:txBody>
      </p:sp>
    </p:spTree>
    <p:extLst>
      <p:ext uri="{BB962C8B-B14F-4D97-AF65-F5344CB8AC3E}">
        <p14:creationId xmlns:p14="http://schemas.microsoft.com/office/powerpoint/2010/main" val="9556475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97BE0-B67E-F049-8571-5C1416F0A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7BC1A0-4E96-2D4F-8C87-D85435C38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6" y="1221810"/>
            <a:ext cx="8705088" cy="640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5F6E6B-C892-754C-9792-EEBE0A816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597" y="1861890"/>
            <a:ext cx="4442603" cy="228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4BA9B3-5385-ED47-BE26-E4820D0B2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245" y="4147890"/>
            <a:ext cx="6769510" cy="9144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4F5DBD6-B740-6748-98A5-6E99F4DB7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28600"/>
            <a:ext cx="8492565" cy="762000"/>
          </a:xfrm>
        </p:spPr>
        <p:txBody>
          <a:bodyPr/>
          <a:lstStyle/>
          <a:p>
            <a:r>
              <a:rPr lang="en-US" dirty="0"/>
              <a:t>Practice Midterm</a:t>
            </a:r>
          </a:p>
        </p:txBody>
      </p:sp>
    </p:spTree>
    <p:extLst>
      <p:ext uri="{BB962C8B-B14F-4D97-AF65-F5344CB8AC3E}">
        <p14:creationId xmlns:p14="http://schemas.microsoft.com/office/powerpoint/2010/main" val="4910087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97BE0-B67E-F049-8571-5C1416F0A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7BC1A0-4E96-2D4F-8C87-D85435C38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6" y="1221810"/>
            <a:ext cx="8705088" cy="640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5F6E6B-C892-754C-9792-EEBE0A816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597" y="1861890"/>
            <a:ext cx="4442603" cy="228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4BA9B3-5385-ED47-BE26-E4820D0B2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245" y="4147890"/>
            <a:ext cx="676951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B2F8EC-249D-F84E-9145-0A279C3C62D3}"/>
                  </a:ext>
                </a:extLst>
              </p:cNvPr>
              <p:cNvSpPr txBox="1"/>
              <p:nvPr/>
            </p:nvSpPr>
            <p:spPr>
              <a:xfrm>
                <a:off x="210247" y="5385296"/>
                <a:ext cx="5405903" cy="276999"/>
              </a:xfrm>
              <a:prstGeom prst="rect">
                <a:avLst/>
              </a:prstGeom>
              <a:solidFill>
                <a:srgbClr val="D9D9D9">
                  <a:alpha val="50196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𝑛𝑒𝑤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𝐶𝑃𝐼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.4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+5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+4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B2F8EC-249D-F84E-9145-0A279C3C6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47" y="5385296"/>
                <a:ext cx="5405903" cy="276999"/>
              </a:xfrm>
              <a:prstGeom prst="rect">
                <a:avLst/>
              </a:prstGeom>
              <a:blipFill>
                <a:blip r:embed="rId5"/>
                <a:stretch>
                  <a:fillRect r="-469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CADD4F-BD9C-E54D-81FB-6A203C249444}"/>
                  </a:ext>
                </a:extLst>
              </p:cNvPr>
              <p:cNvSpPr txBox="1"/>
              <p:nvPr/>
            </p:nvSpPr>
            <p:spPr>
              <a:xfrm>
                <a:off x="5908462" y="5385296"/>
                <a:ext cx="3016082" cy="276999"/>
              </a:xfrm>
              <a:prstGeom prst="rect">
                <a:avLst/>
              </a:prstGeom>
              <a:solidFill>
                <a:srgbClr val="D9D9D9">
                  <a:alpha val="50196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𝑛𝑒𝑤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𝑐𝑙𝑜𝑐𝑘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𝑐𝑦𝑐𝑒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∗1.10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CADD4F-BD9C-E54D-81FB-6A203C249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462" y="5385296"/>
                <a:ext cx="3016082" cy="276999"/>
              </a:xfrm>
              <a:prstGeom prst="rect">
                <a:avLst/>
              </a:prstGeom>
              <a:blipFill>
                <a:blip r:embed="rId6"/>
                <a:stretch>
                  <a:fillRect r="-837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F9CD97-8CAC-BF40-8ECC-488854D9FFC9}"/>
                  </a:ext>
                </a:extLst>
              </p:cNvPr>
              <p:cNvSpPr txBox="1"/>
              <p:nvPr/>
            </p:nvSpPr>
            <p:spPr>
              <a:xfrm>
                <a:off x="1098381" y="5869941"/>
                <a:ext cx="7196457" cy="276999"/>
              </a:xfrm>
              <a:prstGeom prst="rect">
                <a:avLst/>
              </a:prstGeom>
              <a:solidFill>
                <a:srgbClr val="D9D9D9">
                  <a:alpha val="50196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𝐶𝑃𝑈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𝑐𝑙𝑜𝑐𝑘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𝑐𝑦𝑐𝑙𝑒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𝐶𝑃𝐼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 1.10 ∗3.4 ∗100=748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F9CD97-8CAC-BF40-8ECC-488854D9F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381" y="5869941"/>
                <a:ext cx="7196457" cy="276999"/>
              </a:xfrm>
              <a:prstGeom prst="rect">
                <a:avLst/>
              </a:prstGeom>
              <a:blipFill>
                <a:blip r:embed="rId7"/>
                <a:stretch>
                  <a:fillRect r="-70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75F657FA-CF9C-0C4F-8924-227914CDB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28600"/>
            <a:ext cx="8492565" cy="762000"/>
          </a:xfrm>
        </p:spPr>
        <p:txBody>
          <a:bodyPr/>
          <a:lstStyle/>
          <a:p>
            <a:r>
              <a:rPr lang="en-US" dirty="0"/>
              <a:t>Practice Midterm</a:t>
            </a:r>
          </a:p>
        </p:txBody>
      </p:sp>
    </p:spTree>
    <p:extLst>
      <p:ext uri="{BB962C8B-B14F-4D97-AF65-F5344CB8AC3E}">
        <p14:creationId xmlns:p14="http://schemas.microsoft.com/office/powerpoint/2010/main" val="25871856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F7A31-7290-4840-A0FE-B2F50430B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6E96DD-6D7B-AD4F-84C5-B26237C91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154" y="1079325"/>
            <a:ext cx="7199691" cy="402336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CC8447A-C201-6F4B-AEDC-7FD66B541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28600"/>
            <a:ext cx="8492565" cy="762000"/>
          </a:xfrm>
        </p:spPr>
        <p:txBody>
          <a:bodyPr/>
          <a:lstStyle/>
          <a:p>
            <a:r>
              <a:rPr lang="en-US" dirty="0"/>
              <a:t>Practice Midterm</a:t>
            </a:r>
          </a:p>
        </p:txBody>
      </p:sp>
    </p:spTree>
    <p:extLst>
      <p:ext uri="{BB962C8B-B14F-4D97-AF65-F5344CB8AC3E}">
        <p14:creationId xmlns:p14="http://schemas.microsoft.com/office/powerpoint/2010/main" val="24843193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64495-7318-8841-B99F-03A8F6EFF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FB105C-0EE4-A045-87E8-64C0AC708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912" y="1044445"/>
            <a:ext cx="7434175" cy="41148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D44BE32-9026-7D45-837E-D9B5CF7B5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28600"/>
            <a:ext cx="8492565" cy="762000"/>
          </a:xfrm>
        </p:spPr>
        <p:txBody>
          <a:bodyPr/>
          <a:lstStyle/>
          <a:p>
            <a:r>
              <a:rPr lang="en-US" dirty="0"/>
              <a:t>Practice Midterm</a:t>
            </a:r>
          </a:p>
        </p:txBody>
      </p:sp>
    </p:spTree>
    <p:extLst>
      <p:ext uri="{BB962C8B-B14F-4D97-AF65-F5344CB8AC3E}">
        <p14:creationId xmlns:p14="http://schemas.microsoft.com/office/powerpoint/2010/main" val="40265877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6AA58-9CCC-684C-9780-5323A9285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B10B14-E9AA-1A4C-8228-FDFF6F253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56" y="751474"/>
            <a:ext cx="8204887" cy="731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664BFC-0BCE-1F4C-9CC1-1A586A0DA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266" y="1458103"/>
            <a:ext cx="6642464" cy="274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EB5CAE-3A7F-5642-90C1-34A2AA7FE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431" y="1732423"/>
            <a:ext cx="6591299" cy="18266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E25886-8B77-9945-A8C9-B98FE8BDB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9280" y="3500427"/>
            <a:ext cx="5760720" cy="334629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56B6CB6-74F2-9541-AE7C-B0C31B9AE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97" y="0"/>
            <a:ext cx="8492565" cy="762000"/>
          </a:xfrm>
        </p:spPr>
        <p:txBody>
          <a:bodyPr/>
          <a:lstStyle/>
          <a:p>
            <a:r>
              <a:rPr lang="en-US" dirty="0"/>
              <a:t>Practice Midterm</a:t>
            </a:r>
          </a:p>
        </p:txBody>
      </p:sp>
    </p:spTree>
    <p:extLst>
      <p:ext uri="{BB962C8B-B14F-4D97-AF65-F5344CB8AC3E}">
        <p14:creationId xmlns:p14="http://schemas.microsoft.com/office/powerpoint/2010/main" val="1694495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191885B8-12D0-4945-9340-B3A0D40E5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Multicycle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D60E1B-FAFB-4177-9803-0CC765517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5</a:t>
            </a:fld>
            <a:endParaRPr lang="en-US"/>
          </a:p>
        </p:txBody>
      </p:sp>
      <p:pic>
        <p:nvPicPr>
          <p:cNvPr id="62" name="Google Shape;698;p42" descr="image.pdf">
            <a:extLst>
              <a:ext uri="{FF2B5EF4-FFF2-40B4-BE49-F238E27FC236}">
                <a16:creationId xmlns:a16="http://schemas.microsoft.com/office/drawing/2014/main" id="{DE6747FB-AA85-8E45-9346-7E570B59733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84538" y="1600644"/>
            <a:ext cx="5457825" cy="47021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F7B5EEA6-7603-EF48-87F4-E98F3E3136F0}"/>
              </a:ext>
            </a:extLst>
          </p:cNvPr>
          <p:cNvSpPr/>
          <p:nvPr/>
        </p:nvSpPr>
        <p:spPr>
          <a:xfrm>
            <a:off x="201637" y="1156351"/>
            <a:ext cx="47310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Load</a:t>
            </a:r>
            <a:r>
              <a:rPr lang="en-US" dirty="0"/>
              <a:t>     = 5 cycles (IF, ID, EX, MEM, WB) </a:t>
            </a:r>
            <a:endParaRPr lang="en-US" dirty="0">
              <a:sym typeface="Wingdings" pitchFamily="2" charset="2"/>
            </a:endParaRPr>
          </a:p>
          <a:p>
            <a:pPr lvl="0">
              <a:defRPr/>
            </a:pPr>
            <a:r>
              <a:rPr lang="en-US" u="sng" dirty="0"/>
              <a:t>Store</a:t>
            </a:r>
            <a:r>
              <a:rPr lang="en-US" dirty="0"/>
              <a:t>    = 4 cycles (IF, ID, EX, MEM) </a:t>
            </a:r>
          </a:p>
          <a:p>
            <a:pPr>
              <a:defRPr/>
            </a:pPr>
            <a:r>
              <a:rPr lang="en-US" u="sng" dirty="0"/>
              <a:t>R-type</a:t>
            </a:r>
            <a:r>
              <a:rPr lang="en-US" dirty="0"/>
              <a:t>  = 4 cycles (IF, ID, EX, WB)               </a:t>
            </a:r>
            <a:endParaRPr lang="en-US" dirty="0">
              <a:sym typeface="Wingdings" pitchFamily="2" charset="2"/>
            </a:endParaRPr>
          </a:p>
          <a:p>
            <a:r>
              <a:rPr lang="en-US" u="sng" dirty="0">
                <a:sym typeface="Wingdings" pitchFamily="2" charset="2"/>
              </a:rPr>
              <a:t>Branch</a:t>
            </a:r>
            <a:r>
              <a:rPr lang="en-US" dirty="0">
                <a:sym typeface="Wingdings" pitchFamily="2" charset="2"/>
              </a:rPr>
              <a:t> = 3 cycles (</a:t>
            </a:r>
            <a:r>
              <a:rPr lang="en-US" dirty="0"/>
              <a:t>IF, ID, EX) </a:t>
            </a:r>
          </a:p>
          <a:p>
            <a:r>
              <a:rPr lang="en-US" u="sng" dirty="0">
                <a:sym typeface="Wingdings" pitchFamily="2" charset="2"/>
              </a:rPr>
              <a:t>Jump</a:t>
            </a:r>
            <a:r>
              <a:rPr lang="en-US" dirty="0">
                <a:sym typeface="Wingdings" pitchFamily="2" charset="2"/>
              </a:rPr>
              <a:t>    = 3 cycles (</a:t>
            </a:r>
            <a:r>
              <a:rPr lang="en-US" dirty="0"/>
              <a:t>IF, ID, Jump)</a:t>
            </a:r>
          </a:p>
        </p:txBody>
      </p:sp>
    </p:spTree>
    <p:extLst>
      <p:ext uri="{BB962C8B-B14F-4D97-AF65-F5344CB8AC3E}">
        <p14:creationId xmlns:p14="http://schemas.microsoft.com/office/powerpoint/2010/main" val="19989187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6AA58-9CCC-684C-9780-5323A9285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B10B14-E9AA-1A4C-8228-FDFF6F253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56" y="751474"/>
            <a:ext cx="8204887" cy="731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664BFC-0BCE-1F4C-9CC1-1A586A0DA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266" y="1458103"/>
            <a:ext cx="6642464" cy="274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E25886-8B77-9945-A8C9-B98FE8BDB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9280" y="3500427"/>
            <a:ext cx="5760720" cy="33462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CB073D-1A38-344C-8E5A-34A0B57A3F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434" y="1732423"/>
            <a:ext cx="6591300" cy="17907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BEAC23C-7548-6D4B-BCFD-99247861F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97" y="0"/>
            <a:ext cx="8492565" cy="762000"/>
          </a:xfrm>
        </p:spPr>
        <p:txBody>
          <a:bodyPr/>
          <a:lstStyle/>
          <a:p>
            <a:r>
              <a:rPr lang="en-US" dirty="0"/>
              <a:t>Practice Midterm</a:t>
            </a:r>
          </a:p>
        </p:txBody>
      </p:sp>
    </p:spTree>
    <p:extLst>
      <p:ext uri="{BB962C8B-B14F-4D97-AF65-F5344CB8AC3E}">
        <p14:creationId xmlns:p14="http://schemas.microsoft.com/office/powerpoint/2010/main" val="21225456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6AA58-9CCC-684C-9780-5323A9285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B10B14-E9AA-1A4C-8228-FDFF6F253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56" y="751474"/>
            <a:ext cx="8204887" cy="7315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FB0972-397B-AB46-9322-D00791A61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81" y="1686664"/>
            <a:ext cx="7426235" cy="274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64FEB2-36F1-EE46-ADC6-582566097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267" y="2260652"/>
            <a:ext cx="6611462" cy="384048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F4B8304-4174-F543-B93C-692500C61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97" y="0"/>
            <a:ext cx="8492565" cy="762000"/>
          </a:xfrm>
        </p:spPr>
        <p:txBody>
          <a:bodyPr/>
          <a:lstStyle/>
          <a:p>
            <a:r>
              <a:rPr lang="en-US" dirty="0"/>
              <a:t>Practice Midterm</a:t>
            </a:r>
          </a:p>
        </p:txBody>
      </p:sp>
    </p:spTree>
    <p:extLst>
      <p:ext uri="{BB962C8B-B14F-4D97-AF65-F5344CB8AC3E}">
        <p14:creationId xmlns:p14="http://schemas.microsoft.com/office/powerpoint/2010/main" val="14255324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6AA58-9CCC-684C-9780-5323A9285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B10B14-E9AA-1A4C-8228-FDFF6F253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56" y="751474"/>
            <a:ext cx="8204887" cy="7315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FB0972-397B-AB46-9322-D00791A61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81" y="1686664"/>
            <a:ext cx="7426235" cy="274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855D06-629F-6845-BCC3-705BA8AED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267" y="2260652"/>
            <a:ext cx="6611462" cy="3840480"/>
          </a:xfrm>
          <a:prstGeom prst="rect">
            <a:avLst/>
          </a:prstGeom>
        </p:spPr>
      </p:pic>
      <p:cxnSp>
        <p:nvCxnSpPr>
          <p:cNvPr id="12" name="Google Shape;276;p20">
            <a:extLst>
              <a:ext uri="{FF2B5EF4-FFF2-40B4-BE49-F238E27FC236}">
                <a16:creationId xmlns:a16="http://schemas.microsoft.com/office/drawing/2014/main" id="{A229A0C0-B293-394B-B539-94DFB2795B38}"/>
              </a:ext>
            </a:extLst>
          </p:cNvPr>
          <p:cNvCxnSpPr>
            <a:cxnSpLocks/>
          </p:cNvCxnSpPr>
          <p:nvPr/>
        </p:nvCxnSpPr>
        <p:spPr>
          <a:xfrm flipH="1" flipV="1">
            <a:off x="1290143" y="2314488"/>
            <a:ext cx="2" cy="2416625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" name="Google Shape;275;p20">
            <a:extLst>
              <a:ext uri="{FF2B5EF4-FFF2-40B4-BE49-F238E27FC236}">
                <a16:creationId xmlns:a16="http://schemas.microsoft.com/office/drawing/2014/main" id="{0D4122FF-226B-684B-A44A-B8E6F6F1DB10}"/>
              </a:ext>
            </a:extLst>
          </p:cNvPr>
          <p:cNvCxnSpPr>
            <a:cxnSpLocks/>
          </p:cNvCxnSpPr>
          <p:nvPr/>
        </p:nvCxnSpPr>
        <p:spPr>
          <a:xfrm>
            <a:off x="1290143" y="4731112"/>
            <a:ext cx="195370" cy="0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" name="Google Shape;276;p20">
            <a:extLst>
              <a:ext uri="{FF2B5EF4-FFF2-40B4-BE49-F238E27FC236}">
                <a16:creationId xmlns:a16="http://schemas.microsoft.com/office/drawing/2014/main" id="{681D79EB-1AE2-0940-A68C-FDE5BA7272A0}"/>
              </a:ext>
            </a:extLst>
          </p:cNvPr>
          <p:cNvCxnSpPr>
            <a:cxnSpLocks/>
          </p:cNvCxnSpPr>
          <p:nvPr/>
        </p:nvCxnSpPr>
        <p:spPr>
          <a:xfrm flipV="1">
            <a:off x="1290143" y="2314489"/>
            <a:ext cx="5369074" cy="1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276;p20">
            <a:extLst>
              <a:ext uri="{FF2B5EF4-FFF2-40B4-BE49-F238E27FC236}">
                <a16:creationId xmlns:a16="http://schemas.microsoft.com/office/drawing/2014/main" id="{8D25BC38-31B4-AB49-9D3D-8B5084E15930}"/>
              </a:ext>
            </a:extLst>
          </p:cNvPr>
          <p:cNvCxnSpPr>
            <a:cxnSpLocks/>
          </p:cNvCxnSpPr>
          <p:nvPr/>
        </p:nvCxnSpPr>
        <p:spPr>
          <a:xfrm>
            <a:off x="6659217" y="2314488"/>
            <a:ext cx="0" cy="339260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76;p20">
            <a:extLst>
              <a:ext uri="{FF2B5EF4-FFF2-40B4-BE49-F238E27FC236}">
                <a16:creationId xmlns:a16="http://schemas.microsoft.com/office/drawing/2014/main" id="{10E424BA-577F-F948-BDF7-1859DB60941D}"/>
              </a:ext>
            </a:extLst>
          </p:cNvPr>
          <p:cNvCxnSpPr>
            <a:cxnSpLocks/>
          </p:cNvCxnSpPr>
          <p:nvPr/>
        </p:nvCxnSpPr>
        <p:spPr>
          <a:xfrm flipH="1">
            <a:off x="6480313" y="2653748"/>
            <a:ext cx="178904" cy="0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" name="Google Shape;276;p20">
            <a:extLst>
              <a:ext uri="{FF2B5EF4-FFF2-40B4-BE49-F238E27FC236}">
                <a16:creationId xmlns:a16="http://schemas.microsoft.com/office/drawing/2014/main" id="{F57350A5-6A25-0B4C-8515-7336386CF71C}"/>
              </a:ext>
            </a:extLst>
          </p:cNvPr>
          <p:cNvCxnSpPr>
            <a:cxnSpLocks/>
          </p:cNvCxnSpPr>
          <p:nvPr/>
        </p:nvCxnSpPr>
        <p:spPr>
          <a:xfrm flipH="1">
            <a:off x="1668117" y="4731112"/>
            <a:ext cx="51353" cy="0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" name="Google Shape;276;p20">
            <a:extLst>
              <a:ext uri="{FF2B5EF4-FFF2-40B4-BE49-F238E27FC236}">
                <a16:creationId xmlns:a16="http://schemas.microsoft.com/office/drawing/2014/main" id="{98DD7E7C-4056-FB4D-A67A-A3E83E5C27F4}"/>
              </a:ext>
            </a:extLst>
          </p:cNvPr>
          <p:cNvCxnSpPr>
            <a:cxnSpLocks/>
          </p:cNvCxnSpPr>
          <p:nvPr/>
        </p:nvCxnSpPr>
        <p:spPr>
          <a:xfrm>
            <a:off x="1719470" y="3369365"/>
            <a:ext cx="0" cy="1361747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275;p20">
            <a:extLst>
              <a:ext uri="{FF2B5EF4-FFF2-40B4-BE49-F238E27FC236}">
                <a16:creationId xmlns:a16="http://schemas.microsoft.com/office/drawing/2014/main" id="{732006B4-EF86-CD4E-AECF-B9350C496483}"/>
              </a:ext>
            </a:extLst>
          </p:cNvPr>
          <p:cNvCxnSpPr>
            <a:cxnSpLocks/>
          </p:cNvCxnSpPr>
          <p:nvPr/>
        </p:nvCxnSpPr>
        <p:spPr>
          <a:xfrm>
            <a:off x="1719470" y="3369365"/>
            <a:ext cx="173934" cy="0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" name="Google Shape;276;p20">
            <a:extLst>
              <a:ext uri="{FF2B5EF4-FFF2-40B4-BE49-F238E27FC236}">
                <a16:creationId xmlns:a16="http://schemas.microsoft.com/office/drawing/2014/main" id="{18D5FC9D-0486-4C48-916D-12BE6FD28337}"/>
              </a:ext>
            </a:extLst>
          </p:cNvPr>
          <p:cNvCxnSpPr>
            <a:cxnSpLocks/>
          </p:cNvCxnSpPr>
          <p:nvPr/>
        </p:nvCxnSpPr>
        <p:spPr>
          <a:xfrm flipH="1">
            <a:off x="2078040" y="3238148"/>
            <a:ext cx="292443" cy="0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276;p20">
            <a:extLst>
              <a:ext uri="{FF2B5EF4-FFF2-40B4-BE49-F238E27FC236}">
                <a16:creationId xmlns:a16="http://schemas.microsoft.com/office/drawing/2014/main" id="{CF73A50C-7B6A-6042-95E4-A8EDC070C6DE}"/>
              </a:ext>
            </a:extLst>
          </p:cNvPr>
          <p:cNvCxnSpPr>
            <a:cxnSpLocks/>
          </p:cNvCxnSpPr>
          <p:nvPr/>
        </p:nvCxnSpPr>
        <p:spPr>
          <a:xfrm>
            <a:off x="2370483" y="2539448"/>
            <a:ext cx="1" cy="698700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" name="Google Shape;275;p20">
            <a:extLst>
              <a:ext uri="{FF2B5EF4-FFF2-40B4-BE49-F238E27FC236}">
                <a16:creationId xmlns:a16="http://schemas.microsoft.com/office/drawing/2014/main" id="{0C324A14-B45D-EC4F-983A-60271647EA73}"/>
              </a:ext>
            </a:extLst>
          </p:cNvPr>
          <p:cNvCxnSpPr>
            <a:cxnSpLocks/>
          </p:cNvCxnSpPr>
          <p:nvPr/>
        </p:nvCxnSpPr>
        <p:spPr>
          <a:xfrm flipV="1">
            <a:off x="2370483" y="2539448"/>
            <a:ext cx="3935895" cy="1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" name="Google Shape;275;p20">
            <a:extLst>
              <a:ext uri="{FF2B5EF4-FFF2-40B4-BE49-F238E27FC236}">
                <a16:creationId xmlns:a16="http://schemas.microsoft.com/office/drawing/2014/main" id="{3E450B46-C26F-E642-8FB9-65BABEF95671}"/>
              </a:ext>
            </a:extLst>
          </p:cNvPr>
          <p:cNvCxnSpPr>
            <a:cxnSpLocks/>
          </p:cNvCxnSpPr>
          <p:nvPr/>
        </p:nvCxnSpPr>
        <p:spPr>
          <a:xfrm>
            <a:off x="2474843" y="3914361"/>
            <a:ext cx="619540" cy="0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" name="Google Shape;276;p20">
            <a:extLst>
              <a:ext uri="{FF2B5EF4-FFF2-40B4-BE49-F238E27FC236}">
                <a16:creationId xmlns:a16="http://schemas.microsoft.com/office/drawing/2014/main" id="{A7F8016F-E2E7-EA44-8B56-7BD7B2612417}"/>
              </a:ext>
            </a:extLst>
          </p:cNvPr>
          <p:cNvCxnSpPr>
            <a:cxnSpLocks/>
          </p:cNvCxnSpPr>
          <p:nvPr/>
        </p:nvCxnSpPr>
        <p:spPr>
          <a:xfrm flipH="1">
            <a:off x="2370484" y="4742356"/>
            <a:ext cx="104359" cy="0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" name="Google Shape;276;p20">
            <a:extLst>
              <a:ext uri="{FF2B5EF4-FFF2-40B4-BE49-F238E27FC236}">
                <a16:creationId xmlns:a16="http://schemas.microsoft.com/office/drawing/2014/main" id="{139E1DB3-1D3D-7248-9E77-C18796613688}"/>
              </a:ext>
            </a:extLst>
          </p:cNvPr>
          <p:cNvCxnSpPr>
            <a:cxnSpLocks/>
          </p:cNvCxnSpPr>
          <p:nvPr/>
        </p:nvCxnSpPr>
        <p:spPr>
          <a:xfrm flipH="1">
            <a:off x="2474842" y="3914361"/>
            <a:ext cx="1" cy="1686339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" name="Google Shape;276;p20">
            <a:extLst>
              <a:ext uri="{FF2B5EF4-FFF2-40B4-BE49-F238E27FC236}">
                <a16:creationId xmlns:a16="http://schemas.microsoft.com/office/drawing/2014/main" id="{3DF79189-F795-1242-B599-911CCC2B3C03}"/>
              </a:ext>
            </a:extLst>
          </p:cNvPr>
          <p:cNvCxnSpPr>
            <a:cxnSpLocks/>
          </p:cNvCxnSpPr>
          <p:nvPr/>
        </p:nvCxnSpPr>
        <p:spPr>
          <a:xfrm flipH="1">
            <a:off x="2474843" y="4270161"/>
            <a:ext cx="144118" cy="0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" name="Google Shape;276;p20">
            <a:extLst>
              <a:ext uri="{FF2B5EF4-FFF2-40B4-BE49-F238E27FC236}">
                <a16:creationId xmlns:a16="http://schemas.microsoft.com/office/drawing/2014/main" id="{C17B6772-3353-1147-B609-2BDF9A1E3273}"/>
              </a:ext>
            </a:extLst>
          </p:cNvPr>
          <p:cNvCxnSpPr>
            <a:cxnSpLocks/>
          </p:cNvCxnSpPr>
          <p:nvPr/>
        </p:nvCxnSpPr>
        <p:spPr>
          <a:xfrm flipV="1">
            <a:off x="2618961" y="4270161"/>
            <a:ext cx="1" cy="291900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" name="Google Shape;275;p20">
            <a:extLst>
              <a:ext uri="{FF2B5EF4-FFF2-40B4-BE49-F238E27FC236}">
                <a16:creationId xmlns:a16="http://schemas.microsoft.com/office/drawing/2014/main" id="{646E9840-BA71-344C-9873-30A54CD3C482}"/>
              </a:ext>
            </a:extLst>
          </p:cNvPr>
          <p:cNvCxnSpPr>
            <a:cxnSpLocks/>
          </p:cNvCxnSpPr>
          <p:nvPr/>
        </p:nvCxnSpPr>
        <p:spPr>
          <a:xfrm>
            <a:off x="2618961" y="4562061"/>
            <a:ext cx="119269" cy="0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6" name="Google Shape;275;p20">
            <a:extLst>
              <a:ext uri="{FF2B5EF4-FFF2-40B4-BE49-F238E27FC236}">
                <a16:creationId xmlns:a16="http://schemas.microsoft.com/office/drawing/2014/main" id="{37D983D7-292A-E14F-88D6-F362C7C3545A}"/>
              </a:ext>
            </a:extLst>
          </p:cNvPr>
          <p:cNvCxnSpPr>
            <a:cxnSpLocks/>
          </p:cNvCxnSpPr>
          <p:nvPr/>
        </p:nvCxnSpPr>
        <p:spPr>
          <a:xfrm>
            <a:off x="2449995" y="5600700"/>
            <a:ext cx="765314" cy="0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8" name="Google Shape;276;p20">
            <a:extLst>
              <a:ext uri="{FF2B5EF4-FFF2-40B4-BE49-F238E27FC236}">
                <a16:creationId xmlns:a16="http://schemas.microsoft.com/office/drawing/2014/main" id="{128F7F9E-0A6B-044C-B2E2-5D47126C9185}"/>
              </a:ext>
            </a:extLst>
          </p:cNvPr>
          <p:cNvCxnSpPr>
            <a:cxnSpLocks/>
          </p:cNvCxnSpPr>
          <p:nvPr/>
        </p:nvCxnSpPr>
        <p:spPr>
          <a:xfrm flipH="1">
            <a:off x="2910512" y="4671125"/>
            <a:ext cx="81166" cy="0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Google Shape;276;p20">
            <a:extLst>
              <a:ext uri="{FF2B5EF4-FFF2-40B4-BE49-F238E27FC236}">
                <a16:creationId xmlns:a16="http://schemas.microsoft.com/office/drawing/2014/main" id="{38DFF3EB-7E2B-D444-A9B3-B1A44B816BE0}"/>
              </a:ext>
            </a:extLst>
          </p:cNvPr>
          <p:cNvCxnSpPr>
            <a:cxnSpLocks/>
          </p:cNvCxnSpPr>
          <p:nvPr/>
        </p:nvCxnSpPr>
        <p:spPr>
          <a:xfrm>
            <a:off x="2991678" y="4618468"/>
            <a:ext cx="1" cy="52657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275;p20">
            <a:extLst>
              <a:ext uri="{FF2B5EF4-FFF2-40B4-BE49-F238E27FC236}">
                <a16:creationId xmlns:a16="http://schemas.microsoft.com/office/drawing/2014/main" id="{E3FDCA04-72BD-D048-B69A-BED51A2DF64C}"/>
              </a:ext>
            </a:extLst>
          </p:cNvPr>
          <p:cNvCxnSpPr>
            <a:cxnSpLocks/>
          </p:cNvCxnSpPr>
          <p:nvPr/>
        </p:nvCxnSpPr>
        <p:spPr>
          <a:xfrm>
            <a:off x="2991678" y="4644796"/>
            <a:ext cx="119269" cy="0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3" name="Google Shape;275;p20">
            <a:extLst>
              <a:ext uri="{FF2B5EF4-FFF2-40B4-BE49-F238E27FC236}">
                <a16:creationId xmlns:a16="http://schemas.microsoft.com/office/drawing/2014/main" id="{DD7636A3-5FF9-B648-846C-57E99F16A51B}"/>
              </a:ext>
            </a:extLst>
          </p:cNvPr>
          <p:cNvCxnSpPr>
            <a:cxnSpLocks/>
          </p:cNvCxnSpPr>
          <p:nvPr/>
        </p:nvCxnSpPr>
        <p:spPr>
          <a:xfrm>
            <a:off x="3974680" y="4518992"/>
            <a:ext cx="1148942" cy="0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5" name="Google Shape;276;p20">
            <a:extLst>
              <a:ext uri="{FF2B5EF4-FFF2-40B4-BE49-F238E27FC236}">
                <a16:creationId xmlns:a16="http://schemas.microsoft.com/office/drawing/2014/main" id="{1C0A0EA4-5848-2D40-B737-8503FC6AC03A}"/>
              </a:ext>
            </a:extLst>
          </p:cNvPr>
          <p:cNvCxnSpPr>
            <a:cxnSpLocks/>
          </p:cNvCxnSpPr>
          <p:nvPr/>
        </p:nvCxnSpPr>
        <p:spPr>
          <a:xfrm flipH="1">
            <a:off x="3805034" y="5600700"/>
            <a:ext cx="707331" cy="0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" name="Google Shape;276;p20">
            <a:extLst>
              <a:ext uri="{FF2B5EF4-FFF2-40B4-BE49-F238E27FC236}">
                <a16:creationId xmlns:a16="http://schemas.microsoft.com/office/drawing/2014/main" id="{D955611F-0AA6-3E4C-9F40-E22FD8F224C3}"/>
              </a:ext>
            </a:extLst>
          </p:cNvPr>
          <p:cNvCxnSpPr>
            <a:cxnSpLocks/>
          </p:cNvCxnSpPr>
          <p:nvPr/>
        </p:nvCxnSpPr>
        <p:spPr>
          <a:xfrm>
            <a:off x="4512365" y="5118652"/>
            <a:ext cx="1" cy="481782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275;p20">
            <a:extLst>
              <a:ext uri="{FF2B5EF4-FFF2-40B4-BE49-F238E27FC236}">
                <a16:creationId xmlns:a16="http://schemas.microsoft.com/office/drawing/2014/main" id="{D8104D2A-279D-8047-A359-12F5F8C8C671}"/>
              </a:ext>
            </a:extLst>
          </p:cNvPr>
          <p:cNvCxnSpPr>
            <a:cxnSpLocks/>
          </p:cNvCxnSpPr>
          <p:nvPr/>
        </p:nvCxnSpPr>
        <p:spPr>
          <a:xfrm>
            <a:off x="4512365" y="5135212"/>
            <a:ext cx="248478" cy="0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6" name="Google Shape;275;p20">
            <a:extLst>
              <a:ext uri="{FF2B5EF4-FFF2-40B4-BE49-F238E27FC236}">
                <a16:creationId xmlns:a16="http://schemas.microsoft.com/office/drawing/2014/main" id="{8688FC74-79BE-4543-9598-9BA0D6CC9FAE}"/>
              </a:ext>
            </a:extLst>
          </p:cNvPr>
          <p:cNvCxnSpPr>
            <a:cxnSpLocks/>
          </p:cNvCxnSpPr>
          <p:nvPr/>
        </p:nvCxnSpPr>
        <p:spPr>
          <a:xfrm>
            <a:off x="4944717" y="5002695"/>
            <a:ext cx="178905" cy="0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8" name="Google Shape;275;p20">
            <a:extLst>
              <a:ext uri="{FF2B5EF4-FFF2-40B4-BE49-F238E27FC236}">
                <a16:creationId xmlns:a16="http://schemas.microsoft.com/office/drawing/2014/main" id="{29531A61-192E-2348-B13A-02580D5580AC}"/>
              </a:ext>
            </a:extLst>
          </p:cNvPr>
          <p:cNvCxnSpPr>
            <a:cxnSpLocks/>
          </p:cNvCxnSpPr>
          <p:nvPr/>
        </p:nvCxnSpPr>
        <p:spPr>
          <a:xfrm>
            <a:off x="5590761" y="4812195"/>
            <a:ext cx="584753" cy="0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0" name="Google Shape;275;p20">
            <a:extLst>
              <a:ext uri="{FF2B5EF4-FFF2-40B4-BE49-F238E27FC236}">
                <a16:creationId xmlns:a16="http://schemas.microsoft.com/office/drawing/2014/main" id="{96B61F87-4FEB-1A4D-8ABB-8A2F7FABD248}"/>
              </a:ext>
            </a:extLst>
          </p:cNvPr>
          <p:cNvCxnSpPr>
            <a:cxnSpLocks/>
          </p:cNvCxnSpPr>
          <p:nvPr/>
        </p:nvCxnSpPr>
        <p:spPr>
          <a:xfrm>
            <a:off x="6836465" y="5113682"/>
            <a:ext cx="548309" cy="0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2" name="Google Shape;276;p20">
            <a:extLst>
              <a:ext uri="{FF2B5EF4-FFF2-40B4-BE49-F238E27FC236}">
                <a16:creationId xmlns:a16="http://schemas.microsoft.com/office/drawing/2014/main" id="{62254614-1FCF-1547-89A8-FDD5F93ECFED}"/>
              </a:ext>
            </a:extLst>
          </p:cNvPr>
          <p:cNvCxnSpPr>
            <a:cxnSpLocks/>
          </p:cNvCxnSpPr>
          <p:nvPr/>
        </p:nvCxnSpPr>
        <p:spPr>
          <a:xfrm flipH="1">
            <a:off x="7544770" y="4807085"/>
            <a:ext cx="226941" cy="0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" name="Google Shape;276;p20">
            <a:extLst>
              <a:ext uri="{FF2B5EF4-FFF2-40B4-BE49-F238E27FC236}">
                <a16:creationId xmlns:a16="http://schemas.microsoft.com/office/drawing/2014/main" id="{539CE760-D0A5-5A4F-86A3-248BAC6FFD3F}"/>
              </a:ext>
            </a:extLst>
          </p:cNvPr>
          <p:cNvCxnSpPr>
            <a:cxnSpLocks/>
          </p:cNvCxnSpPr>
          <p:nvPr/>
        </p:nvCxnSpPr>
        <p:spPr>
          <a:xfrm flipV="1">
            <a:off x="7771711" y="4807085"/>
            <a:ext cx="1" cy="1240876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9" name="Google Shape;276;p20">
            <a:extLst>
              <a:ext uri="{FF2B5EF4-FFF2-40B4-BE49-F238E27FC236}">
                <a16:creationId xmlns:a16="http://schemas.microsoft.com/office/drawing/2014/main" id="{54E32B99-E0C2-1C45-8954-2166DA9CBC99}"/>
              </a:ext>
            </a:extLst>
          </p:cNvPr>
          <p:cNvCxnSpPr>
            <a:cxnSpLocks/>
          </p:cNvCxnSpPr>
          <p:nvPr/>
        </p:nvCxnSpPr>
        <p:spPr>
          <a:xfrm flipH="1">
            <a:off x="2910512" y="6037211"/>
            <a:ext cx="4861198" cy="10750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" name="Google Shape;276;p20">
            <a:extLst>
              <a:ext uri="{FF2B5EF4-FFF2-40B4-BE49-F238E27FC236}">
                <a16:creationId xmlns:a16="http://schemas.microsoft.com/office/drawing/2014/main" id="{BEE46A65-0B08-1640-B9C2-22313589300B}"/>
              </a:ext>
            </a:extLst>
          </p:cNvPr>
          <p:cNvCxnSpPr>
            <a:cxnSpLocks/>
          </p:cNvCxnSpPr>
          <p:nvPr/>
        </p:nvCxnSpPr>
        <p:spPr>
          <a:xfrm flipH="1" flipV="1">
            <a:off x="2904933" y="4970794"/>
            <a:ext cx="4970" cy="1075673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" name="Google Shape;275;p20">
            <a:extLst>
              <a:ext uri="{FF2B5EF4-FFF2-40B4-BE49-F238E27FC236}">
                <a16:creationId xmlns:a16="http://schemas.microsoft.com/office/drawing/2014/main" id="{060109B9-35C2-6740-B3DC-E37104E5C98E}"/>
              </a:ext>
            </a:extLst>
          </p:cNvPr>
          <p:cNvCxnSpPr>
            <a:cxnSpLocks/>
          </p:cNvCxnSpPr>
          <p:nvPr/>
        </p:nvCxnSpPr>
        <p:spPr>
          <a:xfrm flipV="1">
            <a:off x="2904933" y="4978446"/>
            <a:ext cx="184480" cy="4619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9" name="Title 1">
            <a:extLst>
              <a:ext uri="{FF2B5EF4-FFF2-40B4-BE49-F238E27FC236}">
                <a16:creationId xmlns:a16="http://schemas.microsoft.com/office/drawing/2014/main" id="{5A8415C1-E50B-244A-AB23-18564355F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97" y="0"/>
            <a:ext cx="8492565" cy="762000"/>
          </a:xfrm>
        </p:spPr>
        <p:txBody>
          <a:bodyPr/>
          <a:lstStyle/>
          <a:p>
            <a:r>
              <a:rPr lang="en-US" dirty="0"/>
              <a:t>Practice Midterm</a:t>
            </a:r>
          </a:p>
        </p:txBody>
      </p:sp>
    </p:spTree>
    <p:extLst>
      <p:ext uri="{BB962C8B-B14F-4D97-AF65-F5344CB8AC3E}">
        <p14:creationId xmlns:p14="http://schemas.microsoft.com/office/powerpoint/2010/main" val="36508703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194613-DCF1-1342-9C74-A7045F485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53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5E69F8-5C2E-F54A-B7E2-371E2B3B8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39" y="740079"/>
            <a:ext cx="7513321" cy="1463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765BE6-A1C2-114A-A246-7925592D4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434" y="2335271"/>
            <a:ext cx="3707130" cy="384048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833A875-BEB0-3641-BD36-571F741C2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97" y="0"/>
            <a:ext cx="8492565" cy="762000"/>
          </a:xfrm>
        </p:spPr>
        <p:txBody>
          <a:bodyPr/>
          <a:lstStyle/>
          <a:p>
            <a:r>
              <a:rPr lang="en-US" dirty="0"/>
              <a:t>Practice Midterm</a:t>
            </a:r>
          </a:p>
        </p:txBody>
      </p:sp>
    </p:spTree>
    <p:extLst>
      <p:ext uri="{BB962C8B-B14F-4D97-AF65-F5344CB8AC3E}">
        <p14:creationId xmlns:p14="http://schemas.microsoft.com/office/powerpoint/2010/main" val="24945997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194613-DCF1-1342-9C74-A7045F485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54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5E69F8-5C2E-F54A-B7E2-371E2B3B8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39" y="740079"/>
            <a:ext cx="7513321" cy="14630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95FB431-0E74-7240-B56F-BEF6E075E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223" y="2427439"/>
            <a:ext cx="4535552" cy="374904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1A55EB5-6CE2-5641-B004-520E22FFC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97" y="0"/>
            <a:ext cx="8492565" cy="762000"/>
          </a:xfrm>
        </p:spPr>
        <p:txBody>
          <a:bodyPr/>
          <a:lstStyle/>
          <a:p>
            <a:r>
              <a:rPr lang="en-US" dirty="0"/>
              <a:t>Practice Midterm</a:t>
            </a:r>
          </a:p>
        </p:txBody>
      </p:sp>
    </p:spTree>
    <p:extLst>
      <p:ext uri="{BB962C8B-B14F-4D97-AF65-F5344CB8AC3E}">
        <p14:creationId xmlns:p14="http://schemas.microsoft.com/office/powerpoint/2010/main" val="22231485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194613-DCF1-1342-9C74-A7045F485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55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5E69F8-5C2E-F54A-B7E2-371E2B3B84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872"/>
          <a:stretch/>
        </p:blipFill>
        <p:spPr>
          <a:xfrm>
            <a:off x="815339" y="740079"/>
            <a:ext cx="7513321" cy="11137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4E4704-7FB3-8E4F-9C97-C60C71471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25" y="1862551"/>
            <a:ext cx="6229350" cy="457200"/>
          </a:xfrm>
          <a:prstGeom prst="rect">
            <a:avLst/>
          </a:prstGeom>
        </p:spPr>
      </p:pic>
      <p:pic>
        <p:nvPicPr>
          <p:cNvPr id="7" name="Google Shape;620;p39" descr="T:\TEACHING\Materiel\COD-fig\F0533.wmf">
            <a:extLst>
              <a:ext uri="{FF2B5EF4-FFF2-40B4-BE49-F238E27FC236}">
                <a16:creationId xmlns:a16="http://schemas.microsoft.com/office/drawing/2014/main" id="{10D1977D-7398-6E4B-A856-AA37CB9F3E4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3029" y="2485755"/>
            <a:ext cx="6957939" cy="374904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623BF31-F590-4847-9285-9B89A1D02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97" y="0"/>
            <a:ext cx="8492565" cy="762000"/>
          </a:xfrm>
        </p:spPr>
        <p:txBody>
          <a:bodyPr/>
          <a:lstStyle/>
          <a:p>
            <a:r>
              <a:rPr lang="en-US" dirty="0"/>
              <a:t>Practice Midterm</a:t>
            </a:r>
          </a:p>
        </p:txBody>
      </p:sp>
    </p:spTree>
    <p:extLst>
      <p:ext uri="{BB962C8B-B14F-4D97-AF65-F5344CB8AC3E}">
        <p14:creationId xmlns:p14="http://schemas.microsoft.com/office/powerpoint/2010/main" val="24492504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194613-DCF1-1342-9C74-A7045F485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56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5E69F8-5C2E-F54A-B7E2-371E2B3B84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872"/>
          <a:stretch/>
        </p:blipFill>
        <p:spPr>
          <a:xfrm>
            <a:off x="815339" y="740079"/>
            <a:ext cx="7513321" cy="11137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4E4704-7FB3-8E4F-9C97-C60C71471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25" y="1862551"/>
            <a:ext cx="6229350" cy="457200"/>
          </a:xfrm>
          <a:prstGeom prst="rect">
            <a:avLst/>
          </a:prstGeom>
        </p:spPr>
      </p:pic>
      <p:pic>
        <p:nvPicPr>
          <p:cNvPr id="7" name="Google Shape;620;p39" descr="T:\TEACHING\Materiel\COD-fig\F0533.wmf">
            <a:extLst>
              <a:ext uri="{FF2B5EF4-FFF2-40B4-BE49-F238E27FC236}">
                <a16:creationId xmlns:a16="http://schemas.microsoft.com/office/drawing/2014/main" id="{10D1977D-7398-6E4B-A856-AA37CB9F3E4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3029" y="2485755"/>
            <a:ext cx="6957939" cy="37490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276;p20">
            <a:extLst>
              <a:ext uri="{FF2B5EF4-FFF2-40B4-BE49-F238E27FC236}">
                <a16:creationId xmlns:a16="http://schemas.microsoft.com/office/drawing/2014/main" id="{D22B4644-4C3C-ED49-9E1E-6C9960CFEC42}"/>
              </a:ext>
            </a:extLst>
          </p:cNvPr>
          <p:cNvCxnSpPr>
            <a:cxnSpLocks/>
          </p:cNvCxnSpPr>
          <p:nvPr/>
        </p:nvCxnSpPr>
        <p:spPr>
          <a:xfrm>
            <a:off x="3488351" y="4440060"/>
            <a:ext cx="347274" cy="0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" name="Google Shape;276;p20">
            <a:extLst>
              <a:ext uri="{FF2B5EF4-FFF2-40B4-BE49-F238E27FC236}">
                <a16:creationId xmlns:a16="http://schemas.microsoft.com/office/drawing/2014/main" id="{32DF5589-FB64-604A-B8E2-6BC6BB77E72F}"/>
              </a:ext>
            </a:extLst>
          </p:cNvPr>
          <p:cNvCxnSpPr>
            <a:cxnSpLocks/>
          </p:cNvCxnSpPr>
          <p:nvPr/>
        </p:nvCxnSpPr>
        <p:spPr>
          <a:xfrm>
            <a:off x="3813400" y="4440060"/>
            <a:ext cx="0" cy="140032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275;p20">
            <a:extLst>
              <a:ext uri="{FF2B5EF4-FFF2-40B4-BE49-F238E27FC236}">
                <a16:creationId xmlns:a16="http://schemas.microsoft.com/office/drawing/2014/main" id="{3AEF2EA9-4E60-DE49-BF89-84A15936EFDA}"/>
              </a:ext>
            </a:extLst>
          </p:cNvPr>
          <p:cNvCxnSpPr>
            <a:cxnSpLocks/>
          </p:cNvCxnSpPr>
          <p:nvPr/>
        </p:nvCxnSpPr>
        <p:spPr>
          <a:xfrm>
            <a:off x="3813400" y="4572309"/>
            <a:ext cx="211129" cy="0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" name="Google Shape;275;p20">
            <a:extLst>
              <a:ext uri="{FF2B5EF4-FFF2-40B4-BE49-F238E27FC236}">
                <a16:creationId xmlns:a16="http://schemas.microsoft.com/office/drawing/2014/main" id="{066EA5D9-EB43-234A-8658-7154C6D86424}"/>
              </a:ext>
            </a:extLst>
          </p:cNvPr>
          <p:cNvCxnSpPr>
            <a:cxnSpLocks/>
          </p:cNvCxnSpPr>
          <p:nvPr/>
        </p:nvCxnSpPr>
        <p:spPr>
          <a:xfrm>
            <a:off x="4175855" y="4677196"/>
            <a:ext cx="219246" cy="0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" name="Google Shape;275;p20">
            <a:extLst>
              <a:ext uri="{FF2B5EF4-FFF2-40B4-BE49-F238E27FC236}">
                <a16:creationId xmlns:a16="http://schemas.microsoft.com/office/drawing/2014/main" id="{B3EC26F9-1D52-DB44-B3C7-754053A2E7C8}"/>
              </a:ext>
            </a:extLst>
          </p:cNvPr>
          <p:cNvCxnSpPr>
            <a:cxnSpLocks/>
          </p:cNvCxnSpPr>
          <p:nvPr/>
        </p:nvCxnSpPr>
        <p:spPr>
          <a:xfrm>
            <a:off x="4175855" y="4895681"/>
            <a:ext cx="219246" cy="0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" name="Google Shape;276;p20">
            <a:extLst>
              <a:ext uri="{FF2B5EF4-FFF2-40B4-BE49-F238E27FC236}">
                <a16:creationId xmlns:a16="http://schemas.microsoft.com/office/drawing/2014/main" id="{838CC455-2176-434C-A712-3C563F80AB93}"/>
              </a:ext>
            </a:extLst>
          </p:cNvPr>
          <p:cNvCxnSpPr>
            <a:cxnSpLocks/>
          </p:cNvCxnSpPr>
          <p:nvPr/>
        </p:nvCxnSpPr>
        <p:spPr>
          <a:xfrm>
            <a:off x="4263155" y="4895681"/>
            <a:ext cx="0" cy="182955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" name="Google Shape;276;p20">
            <a:extLst>
              <a:ext uri="{FF2B5EF4-FFF2-40B4-BE49-F238E27FC236}">
                <a16:creationId xmlns:a16="http://schemas.microsoft.com/office/drawing/2014/main" id="{46823F2C-406E-6C4C-8DD1-F5392CD0699D}"/>
              </a:ext>
            </a:extLst>
          </p:cNvPr>
          <p:cNvCxnSpPr>
            <a:cxnSpLocks/>
          </p:cNvCxnSpPr>
          <p:nvPr/>
        </p:nvCxnSpPr>
        <p:spPr>
          <a:xfrm>
            <a:off x="4207185" y="5078636"/>
            <a:ext cx="55970" cy="0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" name="Google Shape;276;p20">
            <a:extLst>
              <a:ext uri="{FF2B5EF4-FFF2-40B4-BE49-F238E27FC236}">
                <a16:creationId xmlns:a16="http://schemas.microsoft.com/office/drawing/2014/main" id="{B18F024D-4FD8-214A-8219-69E3DA4B08F5}"/>
              </a:ext>
            </a:extLst>
          </p:cNvPr>
          <p:cNvCxnSpPr>
            <a:cxnSpLocks/>
          </p:cNvCxnSpPr>
          <p:nvPr/>
        </p:nvCxnSpPr>
        <p:spPr>
          <a:xfrm>
            <a:off x="5420999" y="4420064"/>
            <a:ext cx="251517" cy="0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276;p20">
            <a:extLst>
              <a:ext uri="{FF2B5EF4-FFF2-40B4-BE49-F238E27FC236}">
                <a16:creationId xmlns:a16="http://schemas.microsoft.com/office/drawing/2014/main" id="{76DE8A2E-2C23-8649-B352-C47D9334867F}"/>
              </a:ext>
            </a:extLst>
          </p:cNvPr>
          <p:cNvCxnSpPr>
            <a:cxnSpLocks/>
          </p:cNvCxnSpPr>
          <p:nvPr/>
        </p:nvCxnSpPr>
        <p:spPr>
          <a:xfrm>
            <a:off x="5672516" y="4420064"/>
            <a:ext cx="0" cy="1503306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276;p20">
            <a:extLst>
              <a:ext uri="{FF2B5EF4-FFF2-40B4-BE49-F238E27FC236}">
                <a16:creationId xmlns:a16="http://schemas.microsoft.com/office/drawing/2014/main" id="{D5ECEEF2-E668-BC4C-B568-80F98BD8C36A}"/>
              </a:ext>
            </a:extLst>
          </p:cNvPr>
          <p:cNvCxnSpPr>
            <a:cxnSpLocks/>
          </p:cNvCxnSpPr>
          <p:nvPr/>
        </p:nvCxnSpPr>
        <p:spPr>
          <a:xfrm>
            <a:off x="3835625" y="5923370"/>
            <a:ext cx="1836891" cy="0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276;p20">
            <a:extLst>
              <a:ext uri="{FF2B5EF4-FFF2-40B4-BE49-F238E27FC236}">
                <a16:creationId xmlns:a16="http://schemas.microsoft.com/office/drawing/2014/main" id="{22ED56B6-E3FC-D24D-98C3-2AC028562442}"/>
              </a:ext>
            </a:extLst>
          </p:cNvPr>
          <p:cNvCxnSpPr>
            <a:cxnSpLocks/>
          </p:cNvCxnSpPr>
          <p:nvPr/>
        </p:nvCxnSpPr>
        <p:spPr>
          <a:xfrm>
            <a:off x="3835625" y="5473233"/>
            <a:ext cx="0" cy="450137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275;p20">
            <a:extLst>
              <a:ext uri="{FF2B5EF4-FFF2-40B4-BE49-F238E27FC236}">
                <a16:creationId xmlns:a16="http://schemas.microsoft.com/office/drawing/2014/main" id="{AB39F952-3EE9-204B-BF3B-72284975AB93}"/>
              </a:ext>
            </a:extLst>
          </p:cNvPr>
          <p:cNvCxnSpPr>
            <a:cxnSpLocks/>
          </p:cNvCxnSpPr>
          <p:nvPr/>
        </p:nvCxnSpPr>
        <p:spPr>
          <a:xfrm>
            <a:off x="3835625" y="5473233"/>
            <a:ext cx="219246" cy="0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E84F5071-FCC5-F148-A93B-BF0709DBFFDB}"/>
              </a:ext>
            </a:extLst>
          </p:cNvPr>
          <p:cNvSpPr/>
          <p:nvPr/>
        </p:nvSpPr>
        <p:spPr>
          <a:xfrm>
            <a:off x="4030733" y="4983117"/>
            <a:ext cx="210393" cy="546760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2A60138-A5D8-AD41-AD3E-0C4D6A62043F}"/>
              </a:ext>
            </a:extLst>
          </p:cNvPr>
          <p:cNvSpPr txBox="1"/>
          <p:nvPr/>
        </p:nvSpPr>
        <p:spPr>
          <a:xfrm>
            <a:off x="4024529" y="4973507"/>
            <a:ext cx="242374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800" dirty="0"/>
              <a:t>0</a:t>
            </a:r>
          </a:p>
          <a:p>
            <a:pPr>
              <a:spcAft>
                <a:spcPts val="300"/>
              </a:spcAft>
            </a:pPr>
            <a:r>
              <a:rPr lang="en-US" sz="800" dirty="0"/>
              <a:t>1</a:t>
            </a:r>
          </a:p>
          <a:p>
            <a:pPr>
              <a:spcAft>
                <a:spcPts val="300"/>
              </a:spcAft>
            </a:pPr>
            <a:r>
              <a:rPr lang="en-US" sz="800" dirty="0"/>
              <a:t>2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FFA244F5-5C01-B644-876F-4204FB0CD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97" y="0"/>
            <a:ext cx="8492565" cy="762000"/>
          </a:xfrm>
        </p:spPr>
        <p:txBody>
          <a:bodyPr/>
          <a:lstStyle/>
          <a:p>
            <a:r>
              <a:rPr lang="en-US" dirty="0"/>
              <a:t>Practice Midterm</a:t>
            </a:r>
          </a:p>
        </p:txBody>
      </p:sp>
    </p:spTree>
    <p:extLst>
      <p:ext uri="{BB962C8B-B14F-4D97-AF65-F5344CB8AC3E}">
        <p14:creationId xmlns:p14="http://schemas.microsoft.com/office/powerpoint/2010/main" val="23455384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194613-DCF1-1342-9C74-A7045F485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57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5E69F8-5C2E-F54A-B7E2-371E2B3B84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872"/>
          <a:stretch/>
        </p:blipFill>
        <p:spPr>
          <a:xfrm>
            <a:off x="815339" y="740079"/>
            <a:ext cx="7513321" cy="11137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6D1AB3-B4EA-F346-86A9-26723EECF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0" y="1915343"/>
            <a:ext cx="7184571" cy="457200"/>
          </a:xfrm>
          <a:prstGeom prst="rect">
            <a:avLst/>
          </a:prstGeom>
        </p:spPr>
      </p:pic>
      <p:pic>
        <p:nvPicPr>
          <p:cNvPr id="9" name="Google Shape;620;p39" descr="T:\TEACHING\Materiel\COD-fig\F0533.wmf">
            <a:extLst>
              <a:ext uri="{FF2B5EF4-FFF2-40B4-BE49-F238E27FC236}">
                <a16:creationId xmlns:a16="http://schemas.microsoft.com/office/drawing/2014/main" id="{352C3917-01DA-2B40-B9E1-77119550038C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3029" y="2485755"/>
            <a:ext cx="6957939" cy="374904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8B88AE8-FBE9-8B4B-9144-31C8D0F52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97" y="0"/>
            <a:ext cx="8492565" cy="762000"/>
          </a:xfrm>
        </p:spPr>
        <p:txBody>
          <a:bodyPr/>
          <a:lstStyle/>
          <a:p>
            <a:r>
              <a:rPr lang="en-US" dirty="0"/>
              <a:t>Practice Midterm</a:t>
            </a:r>
          </a:p>
        </p:txBody>
      </p:sp>
    </p:spTree>
    <p:extLst>
      <p:ext uri="{BB962C8B-B14F-4D97-AF65-F5344CB8AC3E}">
        <p14:creationId xmlns:p14="http://schemas.microsoft.com/office/powerpoint/2010/main" val="704130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194613-DCF1-1342-9C74-A7045F485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58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5E69F8-5C2E-F54A-B7E2-371E2B3B84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872"/>
          <a:stretch/>
        </p:blipFill>
        <p:spPr>
          <a:xfrm>
            <a:off x="815339" y="740079"/>
            <a:ext cx="7513321" cy="11137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6D1AB3-B4EA-F346-86A9-26723EECF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0" y="1915343"/>
            <a:ext cx="7184571" cy="457200"/>
          </a:xfrm>
          <a:prstGeom prst="rect">
            <a:avLst/>
          </a:prstGeom>
        </p:spPr>
      </p:pic>
      <p:pic>
        <p:nvPicPr>
          <p:cNvPr id="9" name="Google Shape;620;p39" descr="T:\TEACHING\Materiel\COD-fig\F0533.wmf">
            <a:extLst>
              <a:ext uri="{FF2B5EF4-FFF2-40B4-BE49-F238E27FC236}">
                <a16:creationId xmlns:a16="http://schemas.microsoft.com/office/drawing/2014/main" id="{352C3917-01DA-2B40-B9E1-77119550038C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3029" y="2485755"/>
            <a:ext cx="6957939" cy="37490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272;p20">
            <a:extLst>
              <a:ext uri="{FF2B5EF4-FFF2-40B4-BE49-F238E27FC236}">
                <a16:creationId xmlns:a16="http://schemas.microsoft.com/office/drawing/2014/main" id="{EF96E177-9230-F74B-BFA4-07B7E4219B71}"/>
              </a:ext>
            </a:extLst>
          </p:cNvPr>
          <p:cNvGrpSpPr/>
          <p:nvPr/>
        </p:nvGrpSpPr>
        <p:grpSpPr>
          <a:xfrm>
            <a:off x="1106920" y="2485755"/>
            <a:ext cx="6921826" cy="1652021"/>
            <a:chOff x="13891" y="8097"/>
            <a:chExt cx="6921824" cy="1652019"/>
          </a:xfrm>
        </p:grpSpPr>
        <p:cxnSp>
          <p:nvCxnSpPr>
            <p:cNvPr id="11" name="Google Shape;273;p20">
              <a:extLst>
                <a:ext uri="{FF2B5EF4-FFF2-40B4-BE49-F238E27FC236}">
                  <a16:creationId xmlns:a16="http://schemas.microsoft.com/office/drawing/2014/main" id="{E6BB151B-A64F-7D43-AE62-138743C09389}"/>
                </a:ext>
              </a:extLst>
            </p:cNvPr>
            <p:cNvCxnSpPr>
              <a:cxnSpLocks/>
            </p:cNvCxnSpPr>
            <p:nvPr/>
          </p:nvCxnSpPr>
          <p:spPr>
            <a:xfrm>
              <a:off x="13891" y="1640769"/>
              <a:ext cx="186351" cy="0"/>
            </a:xfrm>
            <a:prstGeom prst="straightConnector1">
              <a:avLst/>
            </a:prstGeom>
            <a:noFill/>
            <a:ln w="28575" cap="flat" cmpd="sng">
              <a:solidFill>
                <a:srgbClr val="FF33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2" name="Google Shape;274;p20">
              <a:extLst>
                <a:ext uri="{FF2B5EF4-FFF2-40B4-BE49-F238E27FC236}">
                  <a16:creationId xmlns:a16="http://schemas.microsoft.com/office/drawing/2014/main" id="{B98AE270-9524-2247-B2A0-B631F837A1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7049" y="1237997"/>
              <a:ext cx="0" cy="402774"/>
            </a:xfrm>
            <a:prstGeom prst="straightConnector1">
              <a:avLst/>
            </a:prstGeom>
            <a:noFill/>
            <a:ln w="28575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" name="Google Shape;275;p20">
              <a:extLst>
                <a:ext uri="{FF2B5EF4-FFF2-40B4-BE49-F238E27FC236}">
                  <a16:creationId xmlns:a16="http://schemas.microsoft.com/office/drawing/2014/main" id="{D2294EF1-73D8-3C47-8FFA-15462665F34F}"/>
                </a:ext>
              </a:extLst>
            </p:cNvPr>
            <p:cNvCxnSpPr>
              <a:cxnSpLocks/>
            </p:cNvCxnSpPr>
            <p:nvPr/>
          </p:nvCxnSpPr>
          <p:spPr>
            <a:xfrm>
              <a:off x="4482747" y="1660116"/>
              <a:ext cx="219246" cy="0"/>
            </a:xfrm>
            <a:prstGeom prst="straightConnector1">
              <a:avLst/>
            </a:prstGeom>
            <a:noFill/>
            <a:ln w="28575" cap="flat" cmpd="sng">
              <a:solidFill>
                <a:srgbClr val="FF33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4" name="Google Shape;276;p20">
              <a:extLst>
                <a:ext uri="{FF2B5EF4-FFF2-40B4-BE49-F238E27FC236}">
                  <a16:creationId xmlns:a16="http://schemas.microsoft.com/office/drawing/2014/main" id="{589DC0C2-FBE1-6545-9BBC-475F5C696E57}"/>
                </a:ext>
              </a:extLst>
            </p:cNvPr>
            <p:cNvCxnSpPr>
              <a:cxnSpLocks/>
            </p:cNvCxnSpPr>
            <p:nvPr/>
          </p:nvCxnSpPr>
          <p:spPr>
            <a:xfrm>
              <a:off x="437049" y="1237997"/>
              <a:ext cx="4057505" cy="0"/>
            </a:xfrm>
            <a:prstGeom prst="straightConnector1">
              <a:avLst/>
            </a:prstGeom>
            <a:noFill/>
            <a:ln w="28575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" name="Google Shape;278;p20">
              <a:extLst>
                <a:ext uri="{FF2B5EF4-FFF2-40B4-BE49-F238E27FC236}">
                  <a16:creationId xmlns:a16="http://schemas.microsoft.com/office/drawing/2014/main" id="{1EC36F1F-CE25-2F42-85D4-F262C2D4CDE2}"/>
                </a:ext>
              </a:extLst>
            </p:cNvPr>
            <p:cNvCxnSpPr>
              <a:cxnSpLocks/>
            </p:cNvCxnSpPr>
            <p:nvPr/>
          </p:nvCxnSpPr>
          <p:spPr>
            <a:xfrm>
              <a:off x="6849034" y="1237997"/>
              <a:ext cx="77498" cy="1"/>
            </a:xfrm>
            <a:prstGeom prst="straightConnector1">
              <a:avLst/>
            </a:prstGeom>
            <a:noFill/>
            <a:ln w="28575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279;p20">
              <a:extLst>
                <a:ext uri="{FF2B5EF4-FFF2-40B4-BE49-F238E27FC236}">
                  <a16:creationId xmlns:a16="http://schemas.microsoft.com/office/drawing/2014/main" id="{CA3054F6-B534-4449-9AA4-26C147BEF1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26533" y="8097"/>
              <a:ext cx="9182" cy="1229901"/>
            </a:xfrm>
            <a:prstGeom prst="straightConnector1">
              <a:avLst/>
            </a:prstGeom>
            <a:noFill/>
            <a:ln w="28575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" name="Google Shape;280;p20">
              <a:extLst>
                <a:ext uri="{FF2B5EF4-FFF2-40B4-BE49-F238E27FC236}">
                  <a16:creationId xmlns:a16="http://schemas.microsoft.com/office/drawing/2014/main" id="{F1B3E3E3-5BBB-C241-A3BF-85031AB96A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5" y="8097"/>
              <a:ext cx="6904307" cy="14129"/>
            </a:xfrm>
            <a:prstGeom prst="straightConnector1">
              <a:avLst/>
            </a:prstGeom>
            <a:noFill/>
            <a:ln w="28575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" name="Google Shape;281;p20">
              <a:extLst>
                <a:ext uri="{FF2B5EF4-FFF2-40B4-BE49-F238E27FC236}">
                  <a16:creationId xmlns:a16="http://schemas.microsoft.com/office/drawing/2014/main" id="{1CAC5D58-8D42-7741-93C6-AA028EEDC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891" y="8097"/>
              <a:ext cx="2778" cy="1632672"/>
            </a:xfrm>
            <a:prstGeom prst="straightConnector1">
              <a:avLst/>
            </a:prstGeom>
            <a:noFill/>
            <a:ln w="28575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33" name="Google Shape;273;p20">
            <a:extLst>
              <a:ext uri="{FF2B5EF4-FFF2-40B4-BE49-F238E27FC236}">
                <a16:creationId xmlns:a16="http://schemas.microsoft.com/office/drawing/2014/main" id="{589ABA12-8215-9043-9999-A047A6AC42A5}"/>
              </a:ext>
            </a:extLst>
          </p:cNvPr>
          <p:cNvCxnSpPr>
            <a:cxnSpLocks/>
          </p:cNvCxnSpPr>
          <p:nvPr/>
        </p:nvCxnSpPr>
        <p:spPr>
          <a:xfrm>
            <a:off x="1436903" y="4118429"/>
            <a:ext cx="214097" cy="0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" name="Google Shape;273;p20">
            <a:extLst>
              <a:ext uri="{FF2B5EF4-FFF2-40B4-BE49-F238E27FC236}">
                <a16:creationId xmlns:a16="http://schemas.microsoft.com/office/drawing/2014/main" id="{BA5DD64E-BBD4-2E4B-84E1-79D845E8C579}"/>
              </a:ext>
            </a:extLst>
          </p:cNvPr>
          <p:cNvCxnSpPr>
            <a:cxnSpLocks/>
          </p:cNvCxnSpPr>
          <p:nvPr/>
        </p:nvCxnSpPr>
        <p:spPr>
          <a:xfrm>
            <a:off x="1778206" y="4278086"/>
            <a:ext cx="138735" cy="0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" name="Google Shape;273;p20">
            <a:extLst>
              <a:ext uri="{FF2B5EF4-FFF2-40B4-BE49-F238E27FC236}">
                <a16:creationId xmlns:a16="http://schemas.microsoft.com/office/drawing/2014/main" id="{D8922954-C094-0140-92A0-5EF02C0E137F}"/>
              </a:ext>
            </a:extLst>
          </p:cNvPr>
          <p:cNvCxnSpPr>
            <a:cxnSpLocks/>
          </p:cNvCxnSpPr>
          <p:nvPr/>
        </p:nvCxnSpPr>
        <p:spPr>
          <a:xfrm>
            <a:off x="2612754" y="4561115"/>
            <a:ext cx="355417" cy="0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2" name="Google Shape;274;p20">
            <a:extLst>
              <a:ext uri="{FF2B5EF4-FFF2-40B4-BE49-F238E27FC236}">
                <a16:creationId xmlns:a16="http://schemas.microsoft.com/office/drawing/2014/main" id="{60E4F831-A694-D547-887F-916676ABFDEE}"/>
              </a:ext>
            </a:extLst>
          </p:cNvPr>
          <p:cNvCxnSpPr>
            <a:cxnSpLocks/>
          </p:cNvCxnSpPr>
          <p:nvPr/>
        </p:nvCxnSpPr>
        <p:spPr>
          <a:xfrm flipV="1">
            <a:off x="5575777" y="3715657"/>
            <a:ext cx="1" cy="422119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" name="Google Shape;275;p20">
            <a:extLst>
              <a:ext uri="{FF2B5EF4-FFF2-40B4-BE49-F238E27FC236}">
                <a16:creationId xmlns:a16="http://schemas.microsoft.com/office/drawing/2014/main" id="{D62B5A14-95E3-B141-8D09-5B9A78A9024C}"/>
              </a:ext>
            </a:extLst>
          </p:cNvPr>
          <p:cNvCxnSpPr>
            <a:cxnSpLocks/>
          </p:cNvCxnSpPr>
          <p:nvPr/>
        </p:nvCxnSpPr>
        <p:spPr>
          <a:xfrm>
            <a:off x="6850099" y="3561407"/>
            <a:ext cx="902561" cy="0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" name="Google Shape;274;p20">
            <a:extLst>
              <a:ext uri="{FF2B5EF4-FFF2-40B4-BE49-F238E27FC236}">
                <a16:creationId xmlns:a16="http://schemas.microsoft.com/office/drawing/2014/main" id="{965D7CAA-B6DC-4E4A-97B7-C6E4F9ABF456}"/>
              </a:ext>
            </a:extLst>
          </p:cNvPr>
          <p:cNvCxnSpPr>
            <a:cxnSpLocks/>
          </p:cNvCxnSpPr>
          <p:nvPr/>
        </p:nvCxnSpPr>
        <p:spPr>
          <a:xfrm flipV="1">
            <a:off x="6850099" y="3561407"/>
            <a:ext cx="0" cy="999708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" name="Google Shape;274;p20">
            <a:extLst>
              <a:ext uri="{FF2B5EF4-FFF2-40B4-BE49-F238E27FC236}">
                <a16:creationId xmlns:a16="http://schemas.microsoft.com/office/drawing/2014/main" id="{4A4627BC-8DA7-644E-9493-ED0F09899B56}"/>
              </a:ext>
            </a:extLst>
          </p:cNvPr>
          <p:cNvCxnSpPr>
            <a:cxnSpLocks/>
          </p:cNvCxnSpPr>
          <p:nvPr/>
        </p:nvCxnSpPr>
        <p:spPr>
          <a:xfrm>
            <a:off x="6632057" y="4561115"/>
            <a:ext cx="220405" cy="0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" name="Google Shape;275;p20">
            <a:extLst>
              <a:ext uri="{FF2B5EF4-FFF2-40B4-BE49-F238E27FC236}">
                <a16:creationId xmlns:a16="http://schemas.microsoft.com/office/drawing/2014/main" id="{FB937F2A-DEA3-2846-A8B4-B036D2A3E5EE}"/>
              </a:ext>
            </a:extLst>
          </p:cNvPr>
          <p:cNvCxnSpPr>
            <a:cxnSpLocks/>
          </p:cNvCxnSpPr>
          <p:nvPr/>
        </p:nvCxnSpPr>
        <p:spPr>
          <a:xfrm>
            <a:off x="5927557" y="4312600"/>
            <a:ext cx="219246" cy="0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" name="Google Shape;275;p20">
            <a:extLst>
              <a:ext uri="{FF2B5EF4-FFF2-40B4-BE49-F238E27FC236}">
                <a16:creationId xmlns:a16="http://schemas.microsoft.com/office/drawing/2014/main" id="{9116B730-B411-5249-B300-D4FECA7C9930}"/>
              </a:ext>
            </a:extLst>
          </p:cNvPr>
          <p:cNvCxnSpPr>
            <a:cxnSpLocks/>
          </p:cNvCxnSpPr>
          <p:nvPr/>
        </p:nvCxnSpPr>
        <p:spPr>
          <a:xfrm>
            <a:off x="5927557" y="4771439"/>
            <a:ext cx="219246" cy="0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2" name="Google Shape;275;p20">
            <a:extLst>
              <a:ext uri="{FF2B5EF4-FFF2-40B4-BE49-F238E27FC236}">
                <a16:creationId xmlns:a16="http://schemas.microsoft.com/office/drawing/2014/main" id="{DFC31496-B17B-EC44-8887-BA783590FF47}"/>
              </a:ext>
            </a:extLst>
          </p:cNvPr>
          <p:cNvCxnSpPr>
            <a:cxnSpLocks/>
          </p:cNvCxnSpPr>
          <p:nvPr/>
        </p:nvCxnSpPr>
        <p:spPr>
          <a:xfrm>
            <a:off x="5629004" y="4847067"/>
            <a:ext cx="117264" cy="0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9" name="Title 1">
            <a:extLst>
              <a:ext uri="{FF2B5EF4-FFF2-40B4-BE49-F238E27FC236}">
                <a16:creationId xmlns:a16="http://schemas.microsoft.com/office/drawing/2014/main" id="{B5E3E9A0-07FD-014A-9E6D-7788243B8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97" y="0"/>
            <a:ext cx="8492565" cy="762000"/>
          </a:xfrm>
        </p:spPr>
        <p:txBody>
          <a:bodyPr/>
          <a:lstStyle/>
          <a:p>
            <a:r>
              <a:rPr lang="en-US" dirty="0"/>
              <a:t>Practice Midterm</a:t>
            </a:r>
          </a:p>
        </p:txBody>
      </p:sp>
    </p:spTree>
    <p:extLst>
      <p:ext uri="{BB962C8B-B14F-4D97-AF65-F5344CB8AC3E}">
        <p14:creationId xmlns:p14="http://schemas.microsoft.com/office/powerpoint/2010/main" val="34178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232;p17" descr="image.pdf">
            <a:extLst>
              <a:ext uri="{FF2B5EF4-FFF2-40B4-BE49-F238E27FC236}">
                <a16:creationId xmlns:a16="http://schemas.microsoft.com/office/drawing/2014/main" id="{66855AE6-DC59-FA46-AF53-3A8948C5953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39855" t="47446" r="24095" b="2180"/>
          <a:stretch/>
        </p:blipFill>
        <p:spPr>
          <a:xfrm>
            <a:off x="3949259" y="-37601"/>
            <a:ext cx="2801355" cy="21945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ECC7701-0FF2-D342-ABFA-AB9373C84C8A}"/>
              </a:ext>
            </a:extLst>
          </p:cNvPr>
          <p:cNvSpPr/>
          <p:nvPr/>
        </p:nvSpPr>
        <p:spPr>
          <a:xfrm>
            <a:off x="3859108" y="-9769"/>
            <a:ext cx="2186531" cy="1223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58751B-8A68-BF43-A395-6DE230401397}"/>
              </a:ext>
            </a:extLst>
          </p:cNvPr>
          <p:cNvSpPr/>
          <p:nvPr/>
        </p:nvSpPr>
        <p:spPr>
          <a:xfrm>
            <a:off x="6242338" y="1049344"/>
            <a:ext cx="508276" cy="2372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67CA31-3D24-9848-BB9F-15B3E2F10F6C}"/>
              </a:ext>
            </a:extLst>
          </p:cNvPr>
          <p:cNvSpPr/>
          <p:nvPr/>
        </p:nvSpPr>
        <p:spPr>
          <a:xfrm>
            <a:off x="4011508" y="143080"/>
            <a:ext cx="1650536" cy="11848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AB3C9A-60DA-004F-A473-85873E07CD8C}"/>
              </a:ext>
            </a:extLst>
          </p:cNvPr>
          <p:cNvSpPr/>
          <p:nvPr/>
        </p:nvSpPr>
        <p:spPr>
          <a:xfrm>
            <a:off x="4130406" y="1290959"/>
            <a:ext cx="1419791" cy="5083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EEDAC1-4DFC-F94A-B3E8-682E502B56B5}"/>
              </a:ext>
            </a:extLst>
          </p:cNvPr>
          <p:cNvSpPr/>
          <p:nvPr/>
        </p:nvSpPr>
        <p:spPr>
          <a:xfrm>
            <a:off x="4746991" y="1637430"/>
            <a:ext cx="827564" cy="276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694FAD-0A1A-9140-B151-F2DA7166DC5E}"/>
              </a:ext>
            </a:extLst>
          </p:cNvPr>
          <p:cNvSpPr/>
          <p:nvPr/>
        </p:nvSpPr>
        <p:spPr>
          <a:xfrm>
            <a:off x="4703690" y="1968600"/>
            <a:ext cx="827564" cy="276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3423C0-48C8-6F45-892D-105DFB2F7E6F}"/>
              </a:ext>
            </a:extLst>
          </p:cNvPr>
          <p:cNvSpPr/>
          <p:nvPr/>
        </p:nvSpPr>
        <p:spPr>
          <a:xfrm>
            <a:off x="3844798" y="1147795"/>
            <a:ext cx="138431" cy="918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57D607-2C98-C344-A686-F5FFB36D5E26}"/>
              </a:ext>
            </a:extLst>
          </p:cNvPr>
          <p:cNvSpPr/>
          <p:nvPr/>
        </p:nvSpPr>
        <p:spPr>
          <a:xfrm>
            <a:off x="6074773" y="1049343"/>
            <a:ext cx="138431" cy="278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21" name="Title 1">
            <a:extLst>
              <a:ext uri="{FF2B5EF4-FFF2-40B4-BE49-F238E27FC236}">
                <a16:creationId xmlns:a16="http://schemas.microsoft.com/office/drawing/2014/main" id="{191885B8-12D0-4945-9340-B3A0D40E5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5402912" cy="762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ALU Control Signals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D60E1B-FAFB-4177-9803-0CC765517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FF5499-A282-DC43-9751-EF1E7B46A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3664" y="4586376"/>
            <a:ext cx="4671204" cy="17373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B1B889-8683-2943-8ABB-7AEF82FED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132" y="4743856"/>
            <a:ext cx="2882900" cy="1422400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2CA65F51-ADF0-CC45-BD1B-D04EEB978C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773" y="1085300"/>
            <a:ext cx="5550166" cy="392339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charset="0"/>
              <a:buBlip>
                <a:blip r:embed="rId6"/>
              </a:buBlip>
              <a:defRPr sz="30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692150" indent="-3476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Blip>
                <a:blip r:embed="rId7"/>
              </a:buBlip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36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charset="0"/>
              <a:buBlip>
                <a:blip r:embed="rId8"/>
              </a:buBlip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113" indent="-292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charset="0"/>
              <a:buBlip>
                <a:blip r:embed="rId7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6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8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0558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8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0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8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2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8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4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8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dirty="0">
                <a:latin typeface="Helvetica" pitchFamily="2" charset="0"/>
              </a:rPr>
              <a:t>ALU Control input</a:t>
            </a:r>
          </a:p>
          <a:p>
            <a:pPr lvl="1"/>
            <a:r>
              <a:rPr lang="en-US" sz="1800" dirty="0">
                <a:latin typeface="Helvetica" pitchFamily="2" charset="0"/>
              </a:rPr>
              <a:t>function field of the instruction</a:t>
            </a:r>
          </a:p>
          <a:p>
            <a:pPr lvl="1"/>
            <a:r>
              <a:rPr lang="en-US" sz="1800" dirty="0">
                <a:latin typeface="Helvetica" pitchFamily="2" charset="0"/>
              </a:rPr>
              <a:t>2-bit control field (</a:t>
            </a:r>
            <a:r>
              <a:rPr lang="en-US" sz="1800" dirty="0" err="1">
                <a:latin typeface="Helvetica" pitchFamily="2" charset="0"/>
              </a:rPr>
              <a:t>ALUOp</a:t>
            </a:r>
            <a:r>
              <a:rPr lang="en-US" sz="1800" dirty="0">
                <a:latin typeface="Helvetica" pitchFamily="2" charset="0"/>
              </a:rPr>
              <a:t>) </a:t>
            </a:r>
          </a:p>
          <a:p>
            <a:r>
              <a:rPr lang="en-US" sz="2000" dirty="0" err="1">
                <a:latin typeface="Helvetica" pitchFamily="2" charset="0"/>
              </a:rPr>
              <a:t>ALUOp</a:t>
            </a:r>
            <a:r>
              <a:rPr lang="en-US" sz="2000" dirty="0">
                <a:latin typeface="Helvetica" pitchFamily="2" charset="0"/>
              </a:rPr>
              <a:t> indicates operation</a:t>
            </a:r>
          </a:p>
          <a:p>
            <a:pPr lvl="1"/>
            <a:r>
              <a:rPr lang="en-US" sz="1800" dirty="0">
                <a:latin typeface="Helvetica" pitchFamily="2" charset="0"/>
              </a:rPr>
              <a:t>(00) add - for loads and stores</a:t>
            </a:r>
          </a:p>
          <a:p>
            <a:pPr lvl="1"/>
            <a:r>
              <a:rPr lang="en-US" sz="1800" dirty="0">
                <a:latin typeface="Helvetica" pitchFamily="2" charset="0"/>
              </a:rPr>
              <a:t>(01) subtract - for </a:t>
            </a:r>
            <a:r>
              <a:rPr lang="en-US" sz="1800" dirty="0" err="1">
                <a:latin typeface="Helvetica" pitchFamily="2" charset="0"/>
              </a:rPr>
              <a:t>beq</a:t>
            </a:r>
            <a:endParaRPr lang="en-US" sz="1800" dirty="0">
              <a:latin typeface="Helvetica" pitchFamily="2" charset="0"/>
            </a:endParaRPr>
          </a:p>
          <a:p>
            <a:pPr lvl="1"/>
            <a:r>
              <a:rPr lang="en-US" sz="1800" dirty="0">
                <a:latin typeface="Helvetica" pitchFamily="2" charset="0"/>
              </a:rPr>
              <a:t>(10) determined by </a:t>
            </a:r>
            <a:r>
              <a:rPr lang="en-US" sz="1800" dirty="0" err="1">
                <a:latin typeface="Helvetica" pitchFamily="2" charset="0"/>
              </a:rPr>
              <a:t>funct</a:t>
            </a:r>
            <a:r>
              <a:rPr lang="en-US" sz="1800" dirty="0">
                <a:latin typeface="Helvetica" pitchFamily="2" charset="0"/>
              </a:rPr>
              <a:t> field</a:t>
            </a:r>
          </a:p>
          <a:p>
            <a:r>
              <a:rPr lang="en-US" sz="2000" dirty="0">
                <a:latin typeface="Helvetica" pitchFamily="2" charset="0"/>
              </a:rPr>
              <a:t>ALU Control output: </a:t>
            </a:r>
          </a:p>
          <a:p>
            <a:pPr lvl="1"/>
            <a:r>
              <a:rPr lang="en-US" sz="1800" dirty="0">
                <a:latin typeface="Helvetica" pitchFamily="2" charset="0"/>
              </a:rPr>
              <a:t>4-bit ALU control signal lines</a:t>
            </a:r>
          </a:p>
          <a:p>
            <a:pPr lvl="1"/>
            <a:r>
              <a:rPr lang="en-US" sz="1800" dirty="0">
                <a:latin typeface="Helvetica" pitchFamily="2" charset="0"/>
              </a:rPr>
              <a:t>Note: Operation3 used only for NOR function</a:t>
            </a:r>
          </a:p>
        </p:txBody>
      </p:sp>
      <p:pic>
        <p:nvPicPr>
          <p:cNvPr id="10" name="Google Shape;240;p18" descr="image.pdf">
            <a:extLst>
              <a:ext uri="{FF2B5EF4-FFF2-40B4-BE49-F238E27FC236}">
                <a16:creationId xmlns:a16="http://schemas.microsoft.com/office/drawing/2014/main" id="{524D4B22-97C8-A147-BE73-022B97B3D6E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9">
            <a:alphaModFix/>
          </a:blip>
          <a:srcRect r="12685"/>
          <a:stretch/>
        </p:blipFill>
        <p:spPr>
          <a:xfrm>
            <a:off x="5248588" y="2144495"/>
            <a:ext cx="3601214" cy="2194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40;p18" descr="image.pdf">
            <a:extLst>
              <a:ext uri="{FF2B5EF4-FFF2-40B4-BE49-F238E27FC236}">
                <a16:creationId xmlns:a16="http://schemas.microsoft.com/office/drawing/2014/main" id="{86D9CDC4-96F3-4047-B8F1-F57B5B4570B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9">
            <a:alphaModFix/>
          </a:blip>
          <a:srcRect l="87475" t="56699" b="34968"/>
          <a:stretch/>
        </p:blipFill>
        <p:spPr>
          <a:xfrm>
            <a:off x="8591515" y="3514476"/>
            <a:ext cx="516574" cy="18288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445193B-AB60-E44B-A66D-6FA49DD1AA92}"/>
              </a:ext>
            </a:extLst>
          </p:cNvPr>
          <p:cNvSpPr/>
          <p:nvPr/>
        </p:nvSpPr>
        <p:spPr>
          <a:xfrm>
            <a:off x="3921557" y="2059240"/>
            <a:ext cx="827564" cy="276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144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542E2-8B91-9F40-806F-F960A19AD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E758B-8585-B142-B957-BFC5EA0D6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571" y="1828800"/>
            <a:ext cx="6478857" cy="32004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1B1EE7B-F6E5-A049-8AFB-7BF6E61FE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28600"/>
            <a:ext cx="8492565" cy="762000"/>
          </a:xfrm>
        </p:spPr>
        <p:txBody>
          <a:bodyPr/>
          <a:lstStyle/>
          <a:p>
            <a:r>
              <a:rPr lang="en-US" dirty="0"/>
              <a:t>Control Signal Example: SWAP</a:t>
            </a:r>
          </a:p>
        </p:txBody>
      </p:sp>
    </p:spTree>
    <p:extLst>
      <p:ext uri="{BB962C8B-B14F-4D97-AF65-F5344CB8AC3E}">
        <p14:creationId xmlns:p14="http://schemas.microsoft.com/office/powerpoint/2010/main" val="3718671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CC0B8-0BD6-944E-8412-9DD269B34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8</a:t>
            </a:fld>
            <a:endParaRPr lang="en-US"/>
          </a:p>
        </p:txBody>
      </p:sp>
      <p:pic>
        <p:nvPicPr>
          <p:cNvPr id="5" name="Google Shape;620;p39" descr="T:\TEACHING\Materiel\COD-fig\F0533.wmf">
            <a:extLst>
              <a:ext uri="{FF2B5EF4-FFF2-40B4-BE49-F238E27FC236}">
                <a16:creationId xmlns:a16="http://schemas.microsoft.com/office/drawing/2014/main" id="{476DA565-9A3C-A444-B912-19073D81368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4343" y="1173162"/>
            <a:ext cx="8215313" cy="45116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354C10D8-A28D-9C48-8E17-D31863B98F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343" y="5781649"/>
            <a:ext cx="8076634" cy="60924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charset="0"/>
              <a:buBlip>
                <a:blip r:embed="rId3"/>
              </a:buBlip>
              <a:defRPr sz="30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692150" indent="-3476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Blip>
                <a:blip r:embed="rId4"/>
              </a:buBlip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36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charset="0"/>
              <a:buBlip>
                <a:blip r:embed="rId5"/>
              </a:buBlip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113" indent="-292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charset="0"/>
              <a:buBlip>
                <a:blip r:embed="rId4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6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0558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0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2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4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dirty="0">
                <a:latin typeface="Helvetica" pitchFamily="2" charset="0"/>
              </a:rPr>
              <a:t>Add any necessary changes to </a:t>
            </a:r>
            <a:r>
              <a:rPr lang="en-US" sz="2000" dirty="0" err="1">
                <a:latin typeface="Helvetica" pitchFamily="2" charset="0"/>
              </a:rPr>
              <a:t>datapath</a:t>
            </a:r>
            <a:endParaRPr lang="en-US" sz="1800" dirty="0">
              <a:latin typeface="Helvetica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A1BFB1-B4A0-444D-BB88-0D28C1DEA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Signal Example: SWAP</a:t>
            </a:r>
          </a:p>
        </p:txBody>
      </p:sp>
    </p:spTree>
    <p:extLst>
      <p:ext uri="{BB962C8B-B14F-4D97-AF65-F5344CB8AC3E}">
        <p14:creationId xmlns:p14="http://schemas.microsoft.com/office/powerpoint/2010/main" val="2678748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F07BD-EB40-234F-BB39-D714A130B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E042E5-9C3D-BD45-9FCD-704C97F7F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41" y="1097280"/>
            <a:ext cx="8270318" cy="4663440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3BE3067F-B546-6A40-99AA-D77A8B1C8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28600"/>
            <a:ext cx="8492565" cy="762000"/>
          </a:xfrm>
        </p:spPr>
        <p:txBody>
          <a:bodyPr/>
          <a:lstStyle/>
          <a:p>
            <a:r>
              <a:rPr lang="en-US" dirty="0"/>
              <a:t>Control Signal Example: SWAP</a:t>
            </a:r>
          </a:p>
        </p:txBody>
      </p:sp>
    </p:spTree>
    <p:extLst>
      <p:ext uri="{BB962C8B-B14F-4D97-AF65-F5344CB8AC3E}">
        <p14:creationId xmlns:p14="http://schemas.microsoft.com/office/powerpoint/2010/main" val="1027911563"/>
      </p:ext>
    </p:extLst>
  </p:cSld>
  <p:clrMapOvr>
    <a:masterClrMapping/>
  </p:clrMapOvr>
</p:sld>
</file>

<file path=ppt/theme/theme1.xml><?xml version="1.0" encoding="utf-8"?>
<a:theme xmlns:a="http://schemas.openxmlformats.org/drawingml/2006/main" name="UCRTemplate4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UCRTemplate4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UCRTemplate4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4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4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4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4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4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4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4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4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RTemplate4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6C48DDD-28C0-480B-9491-D733B8C4228C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UCRTemplate_custom.pot</Template>
  <TotalTime>10483</TotalTime>
  <Words>2966</Words>
  <Application>Microsoft Macintosh PowerPoint</Application>
  <PresentationFormat>On-screen Show (4:3)</PresentationFormat>
  <Paragraphs>886</Paragraphs>
  <Slides>58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Arial</vt:lpstr>
      <vt:lpstr>Calibri</vt:lpstr>
      <vt:lpstr>Cambria Math</vt:lpstr>
      <vt:lpstr>Helvetica</vt:lpstr>
      <vt:lpstr>Helvetica Neue</vt:lpstr>
      <vt:lpstr>Lucida Console</vt:lpstr>
      <vt:lpstr>Times New Roman</vt:lpstr>
      <vt:lpstr>Wingdings</vt:lpstr>
      <vt:lpstr>UCRTemplate4</vt:lpstr>
      <vt:lpstr>CS161 – Design and Architecture of Computer Systems</vt:lpstr>
      <vt:lpstr>Multicycle</vt:lpstr>
      <vt:lpstr>Multicycle</vt:lpstr>
      <vt:lpstr>Control Signals</vt:lpstr>
      <vt:lpstr>Multicycle</vt:lpstr>
      <vt:lpstr>ALU Control Signals</vt:lpstr>
      <vt:lpstr>Control Signal Example: SWAP</vt:lpstr>
      <vt:lpstr>Control Signal Example: SWAP</vt:lpstr>
      <vt:lpstr>Control Signal Example: SWAP</vt:lpstr>
      <vt:lpstr>Control Signal Example: SWAP</vt:lpstr>
      <vt:lpstr>Control Signal Example: SWAP</vt:lpstr>
      <vt:lpstr>Multicycle  Pipeline</vt:lpstr>
      <vt:lpstr>Problem: Account for Delays</vt:lpstr>
      <vt:lpstr>Solution: Forwarding</vt:lpstr>
      <vt:lpstr>When to Forward</vt:lpstr>
      <vt:lpstr>When to Forward</vt:lpstr>
      <vt:lpstr>With Forwarding</vt:lpstr>
      <vt:lpstr>With Forwarding</vt:lpstr>
      <vt:lpstr>With Forwarding</vt:lpstr>
      <vt:lpstr>With Forwarding</vt:lpstr>
      <vt:lpstr>Still Can’t Avoid All Stalls</vt:lpstr>
      <vt:lpstr>Solution: LW Stalls</vt:lpstr>
      <vt:lpstr>LW Forwarding Example 1</vt:lpstr>
      <vt:lpstr>LW Forwarding Example 1</vt:lpstr>
      <vt:lpstr>LW Forwarding Example 2</vt:lpstr>
      <vt:lpstr>LW Forwarding Example 2</vt:lpstr>
      <vt:lpstr>LW Forwarding Example 3</vt:lpstr>
      <vt:lpstr>LW Forwarding Example 3</vt:lpstr>
      <vt:lpstr>Problem: Branch Hazard</vt:lpstr>
      <vt:lpstr>Solution: Branch Hazard</vt:lpstr>
      <vt:lpstr>Branch Forwarding Example 1</vt:lpstr>
      <vt:lpstr>Branch Forwarding Example 1</vt:lpstr>
      <vt:lpstr>Branch Forwarding Example 2</vt:lpstr>
      <vt:lpstr>Branch Forwarding Example 2</vt:lpstr>
      <vt:lpstr>Branch Forwarding Example 3</vt:lpstr>
      <vt:lpstr>Branch Forwarding Example 3</vt:lpstr>
      <vt:lpstr>Branch Forwarding Example 4</vt:lpstr>
      <vt:lpstr>Branch Forwarding Example 4</vt:lpstr>
      <vt:lpstr>Practice Midterm</vt:lpstr>
      <vt:lpstr>Practice Midterm</vt:lpstr>
      <vt:lpstr>Practice Midterm</vt:lpstr>
      <vt:lpstr>Practice Midterm</vt:lpstr>
      <vt:lpstr>Practice Midterm</vt:lpstr>
      <vt:lpstr>Practice Midterm</vt:lpstr>
      <vt:lpstr>Practice Midterm</vt:lpstr>
      <vt:lpstr>Practice Midterm</vt:lpstr>
      <vt:lpstr>Practice Midterm</vt:lpstr>
      <vt:lpstr>Practice Midterm</vt:lpstr>
      <vt:lpstr>Practice Midterm</vt:lpstr>
      <vt:lpstr>Practice Midterm</vt:lpstr>
      <vt:lpstr>Practice Midterm</vt:lpstr>
      <vt:lpstr>Practice Midterm</vt:lpstr>
      <vt:lpstr>Practice Midterm</vt:lpstr>
      <vt:lpstr>Practice Midterm</vt:lpstr>
      <vt:lpstr>Practice Midterm</vt:lpstr>
      <vt:lpstr>Practice Midterm</vt:lpstr>
      <vt:lpstr>Practice Midterm</vt:lpstr>
      <vt:lpstr>Practice Midterm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</dc:creator>
  <cp:lastModifiedBy>Jason Zellmer</cp:lastModifiedBy>
  <cp:revision>439</cp:revision>
  <dcterms:created xsi:type="dcterms:W3CDTF">2015-12-30T09:03:10Z</dcterms:created>
  <dcterms:modified xsi:type="dcterms:W3CDTF">2019-08-20T21:59:26Z</dcterms:modified>
</cp:coreProperties>
</file>